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257" r:id="rId3"/>
    <p:sldId id="340" r:id="rId4"/>
    <p:sldId id="258" r:id="rId5"/>
    <p:sldId id="302" r:id="rId6"/>
    <p:sldId id="259" r:id="rId7"/>
    <p:sldId id="290" r:id="rId8"/>
    <p:sldId id="303" r:id="rId9"/>
    <p:sldId id="291" r:id="rId10"/>
    <p:sldId id="304" r:id="rId11"/>
    <p:sldId id="260" r:id="rId12"/>
    <p:sldId id="261" r:id="rId13"/>
    <p:sldId id="262" r:id="rId14"/>
    <p:sldId id="264" r:id="rId15"/>
    <p:sldId id="341" r:id="rId16"/>
    <p:sldId id="305" r:id="rId17"/>
    <p:sldId id="263" r:id="rId18"/>
    <p:sldId id="306" r:id="rId19"/>
    <p:sldId id="265" r:id="rId20"/>
    <p:sldId id="307" r:id="rId21"/>
    <p:sldId id="266" r:id="rId22"/>
    <p:sldId id="308" r:id="rId23"/>
    <p:sldId id="342" r:id="rId24"/>
    <p:sldId id="309" r:id="rId25"/>
    <p:sldId id="312" r:id="rId26"/>
    <p:sldId id="311" r:id="rId27"/>
    <p:sldId id="313" r:id="rId28"/>
    <p:sldId id="314" r:id="rId29"/>
    <p:sldId id="315" r:id="rId30"/>
    <p:sldId id="316" r:id="rId31"/>
    <p:sldId id="317" r:id="rId32"/>
    <p:sldId id="268" r:id="rId33"/>
    <p:sldId id="319" r:id="rId34"/>
    <p:sldId id="299" r:id="rId35"/>
    <p:sldId id="269" r:id="rId36"/>
    <p:sldId id="270" r:id="rId37"/>
    <p:sldId id="320" r:id="rId38"/>
    <p:sldId id="271" r:id="rId39"/>
    <p:sldId id="272" r:id="rId40"/>
    <p:sldId id="321" r:id="rId41"/>
    <p:sldId id="322" r:id="rId42"/>
    <p:sldId id="323" r:id="rId43"/>
    <p:sldId id="275" r:id="rId44"/>
    <p:sldId id="324" r:id="rId45"/>
    <p:sldId id="278" r:id="rId46"/>
    <p:sldId id="326" r:id="rId47"/>
    <p:sldId id="327" r:id="rId48"/>
    <p:sldId id="328" r:id="rId49"/>
    <p:sldId id="276" r:id="rId50"/>
    <p:sldId id="329" r:id="rId51"/>
    <p:sldId id="277" r:id="rId52"/>
    <p:sldId id="300" r:id="rId53"/>
    <p:sldId id="280" r:id="rId54"/>
    <p:sldId id="331" r:id="rId55"/>
    <p:sldId id="332" r:id="rId56"/>
    <p:sldId id="333" r:id="rId57"/>
    <p:sldId id="334" r:id="rId58"/>
    <p:sldId id="283" r:id="rId59"/>
    <p:sldId id="336" r:id="rId60"/>
    <p:sldId id="284" r:id="rId61"/>
    <p:sldId id="335" r:id="rId62"/>
    <p:sldId id="285" r:id="rId63"/>
    <p:sldId id="337" r:id="rId64"/>
    <p:sldId id="287" r:id="rId65"/>
    <p:sldId id="288" r:id="rId66"/>
    <p:sldId id="338" r:id="rId67"/>
    <p:sldId id="289" r:id="rId68"/>
    <p:sldId id="301" r:id="rId69"/>
    <p:sldId id="339"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46B62-39FC-4FA1-AB88-B735F1218325}" type="datetimeFigureOut">
              <a:rPr lang="en-US" smtClean="0"/>
              <a:pPr/>
              <a:t>7/2/2019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C18CB8-0902-46FF-BCED-B3AA1DAFEEA1}" type="slidenum">
              <a:rPr lang="en-US" smtClean="0"/>
              <a:pPr/>
              <a:t>‹#›</a:t>
            </a:fld>
            <a:endParaRPr lang="en-US"/>
          </a:p>
        </p:txBody>
      </p:sp>
    </p:spTree>
    <p:extLst>
      <p:ext uri="{BB962C8B-B14F-4D97-AF65-F5344CB8AC3E}">
        <p14:creationId xmlns:p14="http://schemas.microsoft.com/office/powerpoint/2010/main" val="244061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18CB8-0902-46FF-BCED-B3AA1DAFEEA1}" type="slidenum">
              <a:rPr lang="en-US" smtClean="0"/>
              <a:pPr/>
              <a:t>31</a:t>
            </a:fld>
            <a:endParaRPr lang="en-US"/>
          </a:p>
        </p:txBody>
      </p:sp>
    </p:spTree>
    <p:extLst>
      <p:ext uri="{BB962C8B-B14F-4D97-AF65-F5344CB8AC3E}">
        <p14:creationId xmlns:p14="http://schemas.microsoft.com/office/powerpoint/2010/main" val="265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D3AE430-46C2-4980-BD4D-FCB09ABEAAF3}" type="datetimeFigureOut">
              <a:rPr lang="en-US" smtClean="0"/>
              <a:pPr/>
              <a:t>7/2/2019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6BCB1A7-BFE7-4EC2-99CA-C11CD2BBAF0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3AE430-46C2-4980-BD4D-FCB09ABEAAF3}" type="datetimeFigureOut">
              <a:rPr lang="en-US" smtClean="0"/>
              <a:pPr/>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CB1A7-BFE7-4EC2-99CA-C11CD2BBAF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3AE430-46C2-4980-BD4D-FCB09ABEAAF3}" type="datetimeFigureOut">
              <a:rPr lang="en-US" smtClean="0"/>
              <a:pPr/>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CB1A7-BFE7-4EC2-99CA-C11CD2BBAF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D3AE430-46C2-4980-BD4D-FCB09ABEAAF3}" type="datetimeFigureOut">
              <a:rPr lang="en-US" smtClean="0"/>
              <a:pPr/>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CB1A7-BFE7-4EC2-99CA-C11CD2BBAF0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D3AE430-46C2-4980-BD4D-FCB09ABEAAF3}" type="datetimeFigureOut">
              <a:rPr lang="en-US" smtClean="0"/>
              <a:pPr/>
              <a:t>7/2/2019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6BCB1A7-BFE7-4EC2-99CA-C11CD2BBAF0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D3AE430-46C2-4980-BD4D-FCB09ABEAAF3}" type="datetimeFigureOut">
              <a:rPr lang="en-US" smtClean="0"/>
              <a:pPr/>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CB1A7-BFE7-4EC2-99CA-C11CD2BBAF0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D3AE430-46C2-4980-BD4D-FCB09ABEAAF3}" type="datetimeFigureOut">
              <a:rPr lang="en-US" smtClean="0"/>
              <a:pPr/>
              <a:t>7/2/2019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BCB1A7-BFE7-4EC2-99CA-C11CD2BBAF0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3AE430-46C2-4980-BD4D-FCB09ABEAAF3}" type="datetimeFigureOut">
              <a:rPr lang="en-US" smtClean="0"/>
              <a:pPr/>
              <a:t>7/2/2019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CB1A7-BFE7-4EC2-99CA-C11CD2BBAF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AE430-46C2-4980-BD4D-FCB09ABEAAF3}" type="datetimeFigureOut">
              <a:rPr lang="en-US" smtClean="0"/>
              <a:pPr/>
              <a:t>7/2/2019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BCB1A7-BFE7-4EC2-99CA-C11CD2BBAF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3AE430-46C2-4980-BD4D-FCB09ABEAAF3}" type="datetimeFigureOut">
              <a:rPr lang="en-US" smtClean="0"/>
              <a:pPr/>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CB1A7-BFE7-4EC2-99CA-C11CD2BBAF0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3AE430-46C2-4980-BD4D-FCB09ABEAAF3}" type="datetimeFigureOut">
              <a:rPr lang="en-US" smtClean="0"/>
              <a:pPr/>
              <a:t>7/2/2019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6BCB1A7-BFE7-4EC2-99CA-C11CD2BBAF0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D3AE430-46C2-4980-BD4D-FCB09ABEAAF3}" type="datetimeFigureOut">
              <a:rPr lang="en-US" smtClean="0"/>
              <a:pPr/>
              <a:t>7/2/2019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6BCB1A7-BFE7-4EC2-99CA-C11CD2BBAF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200" dirty="0" smtClean="0">
                <a:solidFill>
                  <a:schemeClr val="accent3"/>
                </a:solidFill>
              </a:rPr>
              <a:t>How can we help our country?</a:t>
            </a:r>
            <a:endParaRPr lang="en-US" sz="3200" dirty="0">
              <a:solidFill>
                <a:schemeClr val="accent3"/>
              </a:solidFill>
            </a:endParaRPr>
          </a:p>
        </p:txBody>
      </p:sp>
      <p:sp>
        <p:nvSpPr>
          <p:cNvPr id="2" name="Title 1"/>
          <p:cNvSpPr>
            <a:spLocks noGrp="1"/>
          </p:cNvSpPr>
          <p:nvPr>
            <p:ph type="ctrTitle"/>
          </p:nvPr>
        </p:nvSpPr>
        <p:spPr/>
        <p:txBody>
          <a:bodyPr>
            <a:noAutofit/>
          </a:bodyPr>
          <a:lstStyle/>
          <a:p>
            <a:r>
              <a:rPr lang="en-US" sz="5400" dirty="0" smtClean="0"/>
              <a:t>Happy Birthday, America</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accent1"/>
                </a:solidFill>
              </a:rPr>
              <a:t>What would be the prevailing view of the country?</a:t>
            </a:r>
            <a:endParaRPr lang="en-US" dirty="0">
              <a:solidFill>
                <a:schemeClr val="accent1"/>
              </a:solidFill>
            </a:endParaRPr>
          </a:p>
        </p:txBody>
      </p:sp>
      <p:sp>
        <p:nvSpPr>
          <p:cNvPr id="3" name="Content Placeholder 2"/>
          <p:cNvSpPr>
            <a:spLocks noGrp="1"/>
          </p:cNvSpPr>
          <p:nvPr>
            <p:ph sz="quarter" idx="1"/>
          </p:nvPr>
        </p:nvSpPr>
        <p:spPr/>
        <p:txBody>
          <a:bodyPr>
            <a:normAutofit/>
          </a:bodyPr>
          <a:lstStyle/>
          <a:p>
            <a:r>
              <a:rPr lang="en-US" sz="3200" dirty="0" smtClean="0">
                <a:solidFill>
                  <a:schemeClr val="accent3"/>
                </a:solidFill>
              </a:rPr>
              <a:t>But if the secularists rose to power, the nation would follow secularism.</a:t>
            </a:r>
          </a:p>
          <a:p>
            <a:r>
              <a:rPr lang="en-US" sz="3200" dirty="0" smtClean="0">
                <a:solidFill>
                  <a:schemeClr val="accent3"/>
                </a:solidFill>
              </a:rPr>
              <a:t>God, in His grace, has granted our country three huge reprieves from secularism. These are the Great Awakenings.</a:t>
            </a:r>
          </a:p>
        </p:txBody>
      </p:sp>
      <p:sp>
        <p:nvSpPr>
          <p:cNvPr id="4" name="Footer Placeholder 3"/>
          <p:cNvSpPr>
            <a:spLocks noGrp="1"/>
          </p:cNvSpPr>
          <p:nvPr>
            <p:ph type="ftr" sz="quarter" idx="11"/>
          </p:nvPr>
        </p:nvSpPr>
        <p:spPr>
          <a:xfrm>
            <a:off x="914400" y="6172200"/>
            <a:ext cx="4724400" cy="457200"/>
          </a:xfrm>
        </p:spPr>
        <p:txBody>
          <a:bodyPr/>
          <a:lstStyle/>
          <a:p>
            <a:r>
              <a:rPr lang="en-US" sz="2000" b="1" dirty="0" smtClean="0">
                <a:solidFill>
                  <a:schemeClr val="accent3"/>
                </a:solidFill>
              </a:rPr>
              <a:t>John Hannah, RHMA lecture, April, 2009</a:t>
            </a:r>
            <a:endParaRPr lang="en-US" sz="2000" b="1" dirty="0">
              <a:solidFill>
                <a:schemeClr val="accent3"/>
              </a:solidFill>
            </a:endParaRPr>
          </a:p>
        </p:txBody>
      </p:sp>
    </p:spTree>
    <p:extLst>
      <p:ext uri="{BB962C8B-B14F-4D97-AF65-F5344CB8AC3E}">
        <p14:creationId xmlns:p14="http://schemas.microsoft.com/office/powerpoint/2010/main" val="115874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rPr>
              <a:t>The First Great Awakening</a:t>
            </a:r>
            <a:endParaRPr lang="en-US" sz="4800" dirty="0">
              <a:solidFill>
                <a:srgbClr val="FF0000"/>
              </a:solidFill>
            </a:endParaRPr>
          </a:p>
        </p:txBody>
      </p:sp>
      <p:sp>
        <p:nvSpPr>
          <p:cNvPr id="3" name="Subtitle 2"/>
          <p:cNvSpPr>
            <a:spLocks noGrp="1"/>
          </p:cNvSpPr>
          <p:nvPr>
            <p:ph type="body" idx="1"/>
          </p:nvPr>
        </p:nvSpPr>
        <p:spPr/>
        <p:txBody>
          <a:bodyPr>
            <a:normAutofit/>
          </a:bodyPr>
          <a:lstStyle/>
          <a:p>
            <a:r>
              <a:rPr lang="en-US" sz="3600" b="1" dirty="0" smtClean="0">
                <a:solidFill>
                  <a:schemeClr val="accent3"/>
                </a:solidFill>
              </a:rPr>
              <a:t>1720’s – 1760’s</a:t>
            </a:r>
          </a:p>
          <a:p>
            <a:r>
              <a:rPr lang="en-US" sz="3600" b="1" dirty="0" smtClean="0">
                <a:solidFill>
                  <a:schemeClr val="accent3"/>
                </a:solidFill>
              </a:rPr>
              <a:t>(1740-1742)</a:t>
            </a:r>
            <a:endParaRPr lang="en-US" sz="3600" b="1" dirty="0">
              <a:solidFill>
                <a:schemeClr val="accent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793750"/>
          </a:xfrm>
        </p:spPr>
        <p:txBody>
          <a:bodyPr anchor="t">
            <a:normAutofit/>
          </a:bodyPr>
          <a:lstStyle/>
          <a:p>
            <a:pPr algn="ctr"/>
            <a:r>
              <a:rPr lang="en-US" dirty="0" smtClean="0">
                <a:solidFill>
                  <a:schemeClr val="accent1"/>
                </a:solidFill>
              </a:rPr>
              <a:t>Pastoral Influences</a:t>
            </a:r>
            <a:endParaRPr lang="en-US" dirty="0">
              <a:solidFill>
                <a:schemeClr val="accent1"/>
              </a:solidFill>
            </a:endParaRPr>
          </a:p>
        </p:txBody>
      </p:sp>
      <p:sp>
        <p:nvSpPr>
          <p:cNvPr id="7" name="Text Placeholder 6"/>
          <p:cNvSpPr>
            <a:spLocks noGrp="1"/>
          </p:cNvSpPr>
          <p:nvPr>
            <p:ph type="body" idx="1"/>
          </p:nvPr>
        </p:nvSpPr>
        <p:spPr>
          <a:xfrm>
            <a:off x="0" y="1447800"/>
            <a:ext cx="5029200" cy="762000"/>
          </a:xfrm>
        </p:spPr>
        <p:txBody>
          <a:bodyPr/>
          <a:lstStyle/>
          <a:p>
            <a:pPr algn="ctr"/>
            <a:r>
              <a:rPr lang="en-US" sz="2800" dirty="0" err="1" smtClean="0"/>
              <a:t>Theodorus</a:t>
            </a:r>
            <a:r>
              <a:rPr lang="en-US" sz="2800" dirty="0" smtClean="0"/>
              <a:t> J. Frelinghuysen </a:t>
            </a:r>
          </a:p>
          <a:p>
            <a:pPr algn="ctr"/>
            <a:r>
              <a:rPr lang="en-US" sz="2800" dirty="0" smtClean="0"/>
              <a:t>1692-1747</a:t>
            </a:r>
            <a:endParaRPr lang="en-US" sz="2800" dirty="0"/>
          </a:p>
        </p:txBody>
      </p:sp>
      <p:sp>
        <p:nvSpPr>
          <p:cNvPr id="9" name="Text Placeholder 8"/>
          <p:cNvSpPr>
            <a:spLocks noGrp="1"/>
          </p:cNvSpPr>
          <p:nvPr>
            <p:ph type="body" sz="half" idx="3"/>
          </p:nvPr>
        </p:nvSpPr>
        <p:spPr/>
        <p:txBody>
          <a:bodyPr/>
          <a:lstStyle/>
          <a:p>
            <a:pPr algn="ctr"/>
            <a:r>
              <a:rPr lang="en-US" sz="2800" dirty="0" smtClean="0"/>
              <a:t>Dutch Reformed, </a:t>
            </a:r>
          </a:p>
          <a:p>
            <a:pPr algn="ctr"/>
            <a:r>
              <a:rPr lang="en-US" sz="2800" dirty="0" smtClean="0"/>
              <a:t>New Jersey</a:t>
            </a:r>
            <a:endParaRPr lang="en-US" sz="2800" dirty="0"/>
          </a:p>
        </p:txBody>
      </p:sp>
      <p:sp>
        <p:nvSpPr>
          <p:cNvPr id="13" name="Content Placeholder 12"/>
          <p:cNvSpPr>
            <a:spLocks noGrp="1"/>
          </p:cNvSpPr>
          <p:nvPr>
            <p:ph sz="half" idx="4"/>
          </p:nvPr>
        </p:nvSpPr>
        <p:spPr>
          <a:xfrm>
            <a:off x="3845680" y="2247900"/>
            <a:ext cx="5298320" cy="3886200"/>
          </a:xfrm>
        </p:spPr>
        <p:txBody>
          <a:bodyPr>
            <a:noAutofit/>
          </a:bodyPr>
          <a:lstStyle/>
          <a:p>
            <a:r>
              <a:rPr lang="en-US" sz="3200" b="1" dirty="0" smtClean="0">
                <a:solidFill>
                  <a:schemeClr val="accent3"/>
                </a:solidFill>
              </a:rPr>
              <a:t>Came to NJ in 1720</a:t>
            </a:r>
          </a:p>
          <a:p>
            <a:r>
              <a:rPr lang="en-US" sz="3200" b="1" dirty="0" smtClean="0">
                <a:solidFill>
                  <a:schemeClr val="accent3"/>
                </a:solidFill>
              </a:rPr>
              <a:t>Preached practical Christian living</a:t>
            </a:r>
          </a:p>
          <a:p>
            <a:r>
              <a:rPr lang="en-US" sz="3200" b="1" dirty="0" smtClean="0">
                <a:solidFill>
                  <a:schemeClr val="accent3"/>
                </a:solidFill>
              </a:rPr>
              <a:t>Awareness of God’s holiness</a:t>
            </a:r>
          </a:p>
          <a:p>
            <a:r>
              <a:rPr lang="en-US" sz="3200" b="1" dirty="0" smtClean="0">
                <a:solidFill>
                  <a:schemeClr val="accent3"/>
                </a:solidFill>
              </a:rPr>
              <a:t>Emphasized personal conversion &amp; holiness </a:t>
            </a:r>
          </a:p>
          <a:p>
            <a:r>
              <a:rPr lang="en-US" sz="3200" b="1" dirty="0" smtClean="0">
                <a:solidFill>
                  <a:schemeClr val="accent3"/>
                </a:solidFill>
              </a:rPr>
              <a:t>Series of revivals, 1720’s</a:t>
            </a:r>
            <a:endParaRPr lang="en-US" sz="3200" b="1" dirty="0">
              <a:solidFill>
                <a:schemeClr val="accent3"/>
              </a:solidFill>
            </a:endParaRPr>
          </a:p>
        </p:txBody>
      </p:sp>
      <p:pic>
        <p:nvPicPr>
          <p:cNvPr id="15" name="Content Placeholder 14" descr="Theodorus-Jacobus-Frelinghuysen.jpg"/>
          <p:cNvPicPr>
            <a:picLocks noGrp="1" noChangeAspect="1"/>
          </p:cNvPicPr>
          <p:nvPr>
            <p:ph sz="half" idx="2"/>
          </p:nvPr>
        </p:nvPicPr>
        <p:blipFill>
          <a:blip r:embed="rId2" cstate="print"/>
          <a:stretch>
            <a:fillRect/>
          </a:stretch>
        </p:blipFill>
        <p:spPr>
          <a:xfrm>
            <a:off x="990600" y="2252848"/>
            <a:ext cx="2321681" cy="365664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793750"/>
          </a:xfrm>
        </p:spPr>
        <p:txBody>
          <a:bodyPr anchor="t">
            <a:normAutofit/>
          </a:bodyPr>
          <a:lstStyle/>
          <a:p>
            <a:pPr algn="ctr"/>
            <a:r>
              <a:rPr lang="en-US" dirty="0" smtClean="0">
                <a:solidFill>
                  <a:schemeClr val="accent1"/>
                </a:solidFill>
              </a:rPr>
              <a:t>Pastoral Influences</a:t>
            </a:r>
            <a:endParaRPr lang="en-US" dirty="0">
              <a:solidFill>
                <a:schemeClr val="accent1"/>
              </a:solidFill>
            </a:endParaRPr>
          </a:p>
        </p:txBody>
      </p:sp>
      <p:sp>
        <p:nvSpPr>
          <p:cNvPr id="7" name="Text Placeholder 6"/>
          <p:cNvSpPr>
            <a:spLocks noGrp="1"/>
          </p:cNvSpPr>
          <p:nvPr>
            <p:ph type="body" idx="1"/>
          </p:nvPr>
        </p:nvSpPr>
        <p:spPr>
          <a:xfrm>
            <a:off x="685800" y="1447800"/>
            <a:ext cx="3962400" cy="762000"/>
          </a:xfrm>
        </p:spPr>
        <p:txBody>
          <a:bodyPr/>
          <a:lstStyle/>
          <a:p>
            <a:pPr algn="ctr"/>
            <a:r>
              <a:rPr lang="en-US" sz="2800" dirty="0" smtClean="0"/>
              <a:t>William </a:t>
            </a:r>
            <a:r>
              <a:rPr lang="en-US" sz="2800" dirty="0" err="1" smtClean="0"/>
              <a:t>Tennent</a:t>
            </a:r>
            <a:r>
              <a:rPr lang="en-US" sz="2800" dirty="0" smtClean="0"/>
              <a:t>, Sr.</a:t>
            </a:r>
          </a:p>
          <a:p>
            <a:pPr algn="ctr"/>
            <a:r>
              <a:rPr lang="en-US" sz="2800" dirty="0" smtClean="0"/>
              <a:t>1673-1746</a:t>
            </a:r>
            <a:endParaRPr lang="en-US" sz="2800" dirty="0"/>
          </a:p>
        </p:txBody>
      </p:sp>
      <p:sp>
        <p:nvSpPr>
          <p:cNvPr id="9" name="Text Placeholder 8"/>
          <p:cNvSpPr>
            <a:spLocks noGrp="1"/>
          </p:cNvSpPr>
          <p:nvPr>
            <p:ph type="body" sz="half" idx="3"/>
          </p:nvPr>
        </p:nvSpPr>
        <p:spPr>
          <a:xfrm>
            <a:off x="4930254" y="1421642"/>
            <a:ext cx="3733800" cy="762000"/>
          </a:xfrm>
        </p:spPr>
        <p:txBody>
          <a:bodyPr/>
          <a:lstStyle/>
          <a:p>
            <a:pPr algn="ctr"/>
            <a:r>
              <a:rPr lang="en-US" sz="2800" dirty="0" smtClean="0"/>
              <a:t>Presbyterian,</a:t>
            </a:r>
          </a:p>
          <a:p>
            <a:pPr algn="ctr"/>
            <a:r>
              <a:rPr lang="en-US" sz="2800" dirty="0" smtClean="0"/>
              <a:t>New Jersey</a:t>
            </a:r>
            <a:endParaRPr lang="en-US" sz="2800" dirty="0"/>
          </a:p>
        </p:txBody>
      </p:sp>
      <p:sp>
        <p:nvSpPr>
          <p:cNvPr id="13" name="Content Placeholder 12"/>
          <p:cNvSpPr>
            <a:spLocks noGrp="1"/>
          </p:cNvSpPr>
          <p:nvPr>
            <p:ph sz="half" idx="4"/>
          </p:nvPr>
        </p:nvSpPr>
        <p:spPr>
          <a:xfrm>
            <a:off x="4953000" y="2247900"/>
            <a:ext cx="3886200" cy="4152900"/>
          </a:xfrm>
        </p:spPr>
        <p:txBody>
          <a:bodyPr>
            <a:normAutofit/>
          </a:bodyPr>
          <a:lstStyle/>
          <a:p>
            <a:r>
              <a:rPr lang="en-US" sz="3200" b="1" dirty="0" smtClean="0">
                <a:solidFill>
                  <a:schemeClr val="accent3"/>
                </a:solidFill>
              </a:rPr>
              <a:t>Had six sons</a:t>
            </a:r>
          </a:p>
          <a:p>
            <a:r>
              <a:rPr lang="en-US" sz="3200" b="1" dirty="0" smtClean="0">
                <a:solidFill>
                  <a:schemeClr val="accent3"/>
                </a:solidFill>
              </a:rPr>
              <a:t>Built a log cabin college</a:t>
            </a:r>
          </a:p>
          <a:p>
            <a:r>
              <a:rPr lang="en-US" sz="3200" b="1" dirty="0" smtClean="0">
                <a:solidFill>
                  <a:schemeClr val="accent3"/>
                </a:solidFill>
              </a:rPr>
              <a:t>Trained his sons and 24 others to become Presbyterian ministers</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14400" y="2364329"/>
            <a:ext cx="3399345" cy="406121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768350"/>
          </a:xfrm>
        </p:spPr>
        <p:txBody>
          <a:bodyPr anchor="t">
            <a:normAutofit/>
          </a:bodyPr>
          <a:lstStyle/>
          <a:p>
            <a:pPr algn="ctr"/>
            <a:r>
              <a:rPr lang="en-US" dirty="0" smtClean="0">
                <a:solidFill>
                  <a:schemeClr val="accent1"/>
                </a:solidFill>
              </a:rPr>
              <a:t>Pastoral Influences</a:t>
            </a:r>
            <a:endParaRPr lang="en-US" dirty="0">
              <a:solidFill>
                <a:schemeClr val="accent1"/>
              </a:solidFill>
            </a:endParaRPr>
          </a:p>
        </p:txBody>
      </p:sp>
      <p:sp>
        <p:nvSpPr>
          <p:cNvPr id="7" name="Text Placeholder 6"/>
          <p:cNvSpPr>
            <a:spLocks noGrp="1"/>
          </p:cNvSpPr>
          <p:nvPr>
            <p:ph type="body" idx="1"/>
          </p:nvPr>
        </p:nvSpPr>
        <p:spPr>
          <a:xfrm>
            <a:off x="304800" y="1371600"/>
            <a:ext cx="3962400" cy="762000"/>
          </a:xfrm>
        </p:spPr>
        <p:txBody>
          <a:bodyPr/>
          <a:lstStyle/>
          <a:p>
            <a:pPr algn="ctr"/>
            <a:r>
              <a:rPr lang="en-US" sz="2800" dirty="0" smtClean="0"/>
              <a:t>William </a:t>
            </a:r>
            <a:r>
              <a:rPr lang="en-US" sz="2800" dirty="0" err="1" smtClean="0"/>
              <a:t>Tennent’s</a:t>
            </a:r>
            <a:r>
              <a:rPr lang="en-US" sz="2800" dirty="0" smtClean="0"/>
              <a:t> Log College, 1726</a:t>
            </a:r>
            <a:endParaRPr lang="en-US" sz="2800" dirty="0"/>
          </a:p>
        </p:txBody>
      </p:sp>
      <p:sp>
        <p:nvSpPr>
          <p:cNvPr id="9" name="Text Placeholder 8"/>
          <p:cNvSpPr>
            <a:spLocks noGrp="1"/>
          </p:cNvSpPr>
          <p:nvPr>
            <p:ph type="body" sz="half" idx="3"/>
          </p:nvPr>
        </p:nvSpPr>
        <p:spPr>
          <a:xfrm>
            <a:off x="4724400" y="1219200"/>
            <a:ext cx="4114800" cy="654050"/>
          </a:xfrm>
        </p:spPr>
        <p:txBody>
          <a:bodyPr anchor="t"/>
          <a:lstStyle/>
          <a:p>
            <a:pPr algn="ctr"/>
            <a:r>
              <a:rPr lang="en-US" sz="2800" dirty="0" smtClean="0"/>
              <a:t>Effects of Log College</a:t>
            </a:r>
            <a:endParaRPr lang="en-US" sz="2800" dirty="0"/>
          </a:p>
        </p:txBody>
      </p:sp>
      <p:sp>
        <p:nvSpPr>
          <p:cNvPr id="13" name="Content Placeholder 12"/>
          <p:cNvSpPr>
            <a:spLocks noGrp="1"/>
          </p:cNvSpPr>
          <p:nvPr>
            <p:ph sz="half" idx="4"/>
          </p:nvPr>
        </p:nvSpPr>
        <p:spPr>
          <a:xfrm>
            <a:off x="4419600" y="2247900"/>
            <a:ext cx="4800600" cy="4610100"/>
          </a:xfrm>
        </p:spPr>
        <p:txBody>
          <a:bodyPr>
            <a:noAutofit/>
          </a:bodyPr>
          <a:lstStyle/>
          <a:p>
            <a:r>
              <a:rPr lang="en-US" sz="3200" b="1" dirty="0" smtClean="0">
                <a:solidFill>
                  <a:schemeClr val="accent3"/>
                </a:solidFill>
              </a:rPr>
              <a:t>Provided an excellent education for prospective ministers.</a:t>
            </a:r>
          </a:p>
          <a:p>
            <a:r>
              <a:rPr lang="en-US" sz="3200" b="1" dirty="0" smtClean="0">
                <a:solidFill>
                  <a:schemeClr val="accent3"/>
                </a:solidFill>
              </a:rPr>
              <a:t>These  ministers would move and start their own log cabin college.</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8499" y="2590800"/>
            <a:ext cx="4375356"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768350"/>
          </a:xfrm>
        </p:spPr>
        <p:txBody>
          <a:bodyPr anchor="t">
            <a:normAutofit/>
          </a:bodyPr>
          <a:lstStyle/>
          <a:p>
            <a:pPr algn="ctr"/>
            <a:r>
              <a:rPr lang="en-US" dirty="0" smtClean="0">
                <a:solidFill>
                  <a:schemeClr val="accent1"/>
                </a:solidFill>
              </a:rPr>
              <a:t>Pastoral Influences</a:t>
            </a:r>
            <a:endParaRPr lang="en-US" dirty="0">
              <a:solidFill>
                <a:schemeClr val="accent1"/>
              </a:solidFill>
            </a:endParaRPr>
          </a:p>
        </p:txBody>
      </p:sp>
      <p:sp>
        <p:nvSpPr>
          <p:cNvPr id="7" name="Text Placeholder 6"/>
          <p:cNvSpPr>
            <a:spLocks noGrp="1"/>
          </p:cNvSpPr>
          <p:nvPr>
            <p:ph type="body" idx="1"/>
          </p:nvPr>
        </p:nvSpPr>
        <p:spPr>
          <a:xfrm>
            <a:off x="304800" y="1371600"/>
            <a:ext cx="3962400" cy="762000"/>
          </a:xfrm>
        </p:spPr>
        <p:txBody>
          <a:bodyPr/>
          <a:lstStyle/>
          <a:p>
            <a:pPr algn="ctr"/>
            <a:r>
              <a:rPr lang="en-US" sz="2800" dirty="0" smtClean="0"/>
              <a:t>William </a:t>
            </a:r>
            <a:r>
              <a:rPr lang="en-US" sz="2800" dirty="0" err="1" smtClean="0"/>
              <a:t>Tennent’s</a:t>
            </a:r>
            <a:r>
              <a:rPr lang="en-US" sz="2800" dirty="0" smtClean="0"/>
              <a:t> Log College, 1726</a:t>
            </a:r>
            <a:endParaRPr lang="en-US" sz="2800" dirty="0"/>
          </a:p>
        </p:txBody>
      </p:sp>
      <p:sp>
        <p:nvSpPr>
          <p:cNvPr id="9" name="Text Placeholder 8"/>
          <p:cNvSpPr>
            <a:spLocks noGrp="1"/>
          </p:cNvSpPr>
          <p:nvPr>
            <p:ph type="body" sz="half" idx="3"/>
          </p:nvPr>
        </p:nvSpPr>
        <p:spPr>
          <a:xfrm>
            <a:off x="4724400" y="1219200"/>
            <a:ext cx="4114800" cy="654050"/>
          </a:xfrm>
        </p:spPr>
        <p:txBody>
          <a:bodyPr anchor="t"/>
          <a:lstStyle/>
          <a:p>
            <a:pPr algn="ctr"/>
            <a:r>
              <a:rPr lang="en-US" sz="2800" dirty="0" smtClean="0"/>
              <a:t>Effects of Log College</a:t>
            </a:r>
            <a:endParaRPr lang="en-US" sz="2800" dirty="0"/>
          </a:p>
        </p:txBody>
      </p:sp>
      <p:sp>
        <p:nvSpPr>
          <p:cNvPr id="13" name="Content Placeholder 12"/>
          <p:cNvSpPr>
            <a:spLocks noGrp="1"/>
          </p:cNvSpPr>
          <p:nvPr>
            <p:ph sz="half" idx="4"/>
          </p:nvPr>
        </p:nvSpPr>
        <p:spPr>
          <a:xfrm>
            <a:off x="4419600" y="2247900"/>
            <a:ext cx="4800600" cy="4610100"/>
          </a:xfrm>
        </p:spPr>
        <p:txBody>
          <a:bodyPr>
            <a:noAutofit/>
          </a:bodyPr>
          <a:lstStyle/>
          <a:p>
            <a:r>
              <a:rPr lang="en-US" sz="3200" b="1" dirty="0">
                <a:solidFill>
                  <a:schemeClr val="accent3"/>
                </a:solidFill>
              </a:rPr>
              <a:t>64 colleges &amp; universities</a:t>
            </a:r>
          </a:p>
          <a:p>
            <a:r>
              <a:rPr lang="en-US" sz="3200" b="1" dirty="0">
                <a:solidFill>
                  <a:schemeClr val="accent3"/>
                </a:solidFill>
              </a:rPr>
              <a:t>Princeton University</a:t>
            </a:r>
          </a:p>
          <a:p>
            <a:r>
              <a:rPr lang="en-US" sz="3200" b="1" dirty="0">
                <a:solidFill>
                  <a:schemeClr val="accent3"/>
                </a:solidFill>
              </a:rPr>
              <a:t>University of Pennsylvania</a:t>
            </a:r>
          </a:p>
          <a:p>
            <a:r>
              <a:rPr lang="en-US" sz="3200" b="1" dirty="0">
                <a:solidFill>
                  <a:schemeClr val="accent3"/>
                </a:solidFill>
              </a:rPr>
              <a:t>Christian faith spread.</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8499" y="2590800"/>
            <a:ext cx="4375356"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224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768350"/>
          </a:xfrm>
        </p:spPr>
        <p:txBody>
          <a:bodyPr anchor="t">
            <a:normAutofit/>
          </a:bodyPr>
          <a:lstStyle/>
          <a:p>
            <a:pPr algn="ctr"/>
            <a:r>
              <a:rPr lang="en-US" dirty="0" smtClean="0">
                <a:solidFill>
                  <a:schemeClr val="accent1"/>
                </a:solidFill>
              </a:rPr>
              <a:t>Pastoral Influences</a:t>
            </a:r>
            <a:endParaRPr lang="en-US" dirty="0">
              <a:solidFill>
                <a:schemeClr val="accent1"/>
              </a:solidFill>
            </a:endParaRPr>
          </a:p>
        </p:txBody>
      </p:sp>
      <p:sp>
        <p:nvSpPr>
          <p:cNvPr id="7" name="Text Placeholder 6"/>
          <p:cNvSpPr>
            <a:spLocks noGrp="1"/>
          </p:cNvSpPr>
          <p:nvPr>
            <p:ph type="body" idx="1"/>
          </p:nvPr>
        </p:nvSpPr>
        <p:spPr>
          <a:xfrm>
            <a:off x="304800" y="1371600"/>
            <a:ext cx="3962400" cy="762000"/>
          </a:xfrm>
        </p:spPr>
        <p:txBody>
          <a:bodyPr/>
          <a:lstStyle/>
          <a:p>
            <a:pPr algn="ctr"/>
            <a:r>
              <a:rPr lang="en-US" sz="2800" dirty="0" smtClean="0"/>
              <a:t>William </a:t>
            </a:r>
            <a:r>
              <a:rPr lang="en-US" sz="2800" dirty="0" err="1" smtClean="0"/>
              <a:t>Tennent’s</a:t>
            </a:r>
            <a:r>
              <a:rPr lang="en-US" sz="2800" dirty="0" smtClean="0"/>
              <a:t> Log College, 1726</a:t>
            </a:r>
            <a:endParaRPr lang="en-US" sz="2800" dirty="0"/>
          </a:p>
        </p:txBody>
      </p:sp>
      <p:sp>
        <p:nvSpPr>
          <p:cNvPr id="9" name="Text Placeholder 8"/>
          <p:cNvSpPr>
            <a:spLocks noGrp="1"/>
          </p:cNvSpPr>
          <p:nvPr>
            <p:ph type="body" sz="half" idx="3"/>
          </p:nvPr>
        </p:nvSpPr>
        <p:spPr>
          <a:xfrm>
            <a:off x="4724400" y="1219200"/>
            <a:ext cx="4114800" cy="654050"/>
          </a:xfrm>
        </p:spPr>
        <p:txBody>
          <a:bodyPr anchor="t"/>
          <a:lstStyle/>
          <a:p>
            <a:pPr algn="ctr"/>
            <a:r>
              <a:rPr lang="en-US" sz="2800" dirty="0" smtClean="0"/>
              <a:t>Effects of Log College</a:t>
            </a:r>
            <a:endParaRPr lang="en-US" sz="2800" dirty="0"/>
          </a:p>
        </p:txBody>
      </p:sp>
      <p:sp>
        <p:nvSpPr>
          <p:cNvPr id="13" name="Content Placeholder 12"/>
          <p:cNvSpPr>
            <a:spLocks noGrp="1"/>
          </p:cNvSpPr>
          <p:nvPr>
            <p:ph sz="half" idx="4"/>
          </p:nvPr>
        </p:nvSpPr>
        <p:spPr>
          <a:xfrm>
            <a:off x="4267200" y="2247900"/>
            <a:ext cx="4800600" cy="4610100"/>
          </a:xfrm>
        </p:spPr>
        <p:txBody>
          <a:bodyPr>
            <a:noAutofit/>
          </a:bodyPr>
          <a:lstStyle/>
          <a:p>
            <a:r>
              <a:rPr lang="en-US" sz="3200" b="1" dirty="0" smtClean="0">
                <a:solidFill>
                  <a:schemeClr val="accent3"/>
                </a:solidFill>
              </a:rPr>
              <a:t>64 colleges &amp; universities</a:t>
            </a:r>
          </a:p>
          <a:p>
            <a:r>
              <a:rPr lang="en-US" sz="3200" b="1" dirty="0" smtClean="0">
                <a:solidFill>
                  <a:schemeClr val="accent3"/>
                </a:solidFill>
              </a:rPr>
              <a:t>Princeton University</a:t>
            </a:r>
          </a:p>
          <a:p>
            <a:r>
              <a:rPr lang="en-US" sz="3200" b="1" dirty="0" smtClean="0">
                <a:solidFill>
                  <a:schemeClr val="accent3"/>
                </a:solidFill>
              </a:rPr>
              <a:t>University of Pennsylvania</a:t>
            </a:r>
          </a:p>
          <a:p>
            <a:r>
              <a:rPr lang="en-US" sz="3200" b="1" dirty="0" smtClean="0">
                <a:solidFill>
                  <a:schemeClr val="accent3"/>
                </a:solidFill>
              </a:rPr>
              <a:t>Christian faith spread.</a:t>
            </a:r>
          </a:p>
        </p:txBody>
      </p:sp>
      <p:pic>
        <p:nvPicPr>
          <p:cNvPr id="10" name="Content Placeholder 9" descr="log-college-1726.jpg"/>
          <p:cNvPicPr>
            <a:picLocks noGrp="1" noChangeAspect="1"/>
          </p:cNvPicPr>
          <p:nvPr>
            <p:ph sz="half" idx="2"/>
          </p:nvPr>
        </p:nvPicPr>
        <p:blipFill>
          <a:blip r:embed="rId2" cstate="print"/>
          <a:stretch>
            <a:fillRect/>
          </a:stretch>
        </p:blipFill>
        <p:spPr>
          <a:xfrm>
            <a:off x="685800" y="3352800"/>
            <a:ext cx="2889504" cy="1664208"/>
          </a:xfrm>
        </p:spPr>
      </p:pic>
    </p:spTree>
    <p:extLst>
      <p:ext uri="{BB962C8B-B14F-4D97-AF65-F5344CB8AC3E}">
        <p14:creationId xmlns:p14="http://schemas.microsoft.com/office/powerpoint/2010/main" val="2037060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793750"/>
          </a:xfrm>
        </p:spPr>
        <p:txBody>
          <a:bodyPr anchor="t">
            <a:normAutofit/>
          </a:bodyPr>
          <a:lstStyle/>
          <a:p>
            <a:pPr algn="ctr"/>
            <a:r>
              <a:rPr lang="en-US" dirty="0" smtClean="0">
                <a:solidFill>
                  <a:schemeClr val="accent1"/>
                </a:solidFill>
              </a:rPr>
              <a:t>Pastoral Influences</a:t>
            </a:r>
            <a:endParaRPr lang="en-US" dirty="0">
              <a:solidFill>
                <a:schemeClr val="accent1"/>
              </a:solidFill>
            </a:endParaRPr>
          </a:p>
        </p:txBody>
      </p:sp>
      <p:sp>
        <p:nvSpPr>
          <p:cNvPr id="7" name="Text Placeholder 6"/>
          <p:cNvSpPr>
            <a:spLocks noGrp="1"/>
          </p:cNvSpPr>
          <p:nvPr>
            <p:ph type="body" idx="1"/>
          </p:nvPr>
        </p:nvSpPr>
        <p:spPr>
          <a:xfrm>
            <a:off x="685800" y="1447800"/>
            <a:ext cx="3962400" cy="762000"/>
          </a:xfrm>
        </p:spPr>
        <p:txBody>
          <a:bodyPr/>
          <a:lstStyle/>
          <a:p>
            <a:r>
              <a:rPr lang="en-US" sz="2800" dirty="0" smtClean="0"/>
              <a:t>Gilbert Tennent</a:t>
            </a:r>
            <a:endParaRPr lang="en-US" sz="2800" dirty="0"/>
          </a:p>
          <a:p>
            <a:r>
              <a:rPr lang="en-US" sz="2800" dirty="0" smtClean="0"/>
              <a:t>1703-1764</a:t>
            </a:r>
            <a:endParaRPr lang="en-US" sz="2800" dirty="0"/>
          </a:p>
        </p:txBody>
      </p:sp>
      <p:sp>
        <p:nvSpPr>
          <p:cNvPr id="9" name="Text Placeholder 8"/>
          <p:cNvSpPr>
            <a:spLocks noGrp="1"/>
          </p:cNvSpPr>
          <p:nvPr>
            <p:ph type="body" sz="half" idx="3"/>
          </p:nvPr>
        </p:nvSpPr>
        <p:spPr/>
        <p:txBody>
          <a:bodyPr/>
          <a:lstStyle/>
          <a:p>
            <a:r>
              <a:rPr lang="en-US" sz="2800" dirty="0" smtClean="0"/>
              <a:t>Presbyterian</a:t>
            </a:r>
          </a:p>
          <a:p>
            <a:r>
              <a:rPr lang="en-US" sz="2800" dirty="0" smtClean="0"/>
              <a:t>New Jersey</a:t>
            </a:r>
            <a:endParaRPr lang="en-US" sz="2800" dirty="0"/>
          </a:p>
        </p:txBody>
      </p:sp>
      <p:sp>
        <p:nvSpPr>
          <p:cNvPr id="13" name="Content Placeholder 12"/>
          <p:cNvSpPr>
            <a:spLocks noGrp="1"/>
          </p:cNvSpPr>
          <p:nvPr>
            <p:ph sz="half" idx="4"/>
          </p:nvPr>
        </p:nvSpPr>
        <p:spPr>
          <a:xfrm>
            <a:off x="3886200" y="2286000"/>
            <a:ext cx="5181600" cy="4152900"/>
          </a:xfrm>
        </p:spPr>
        <p:txBody>
          <a:bodyPr>
            <a:noAutofit/>
          </a:bodyPr>
          <a:lstStyle/>
          <a:p>
            <a:r>
              <a:rPr lang="en-US" sz="3200" b="1" dirty="0" smtClean="0">
                <a:solidFill>
                  <a:schemeClr val="accent3"/>
                </a:solidFill>
              </a:rPr>
              <a:t>Son of William </a:t>
            </a:r>
            <a:r>
              <a:rPr lang="en-US" sz="3200" b="1" dirty="0" err="1" smtClean="0">
                <a:solidFill>
                  <a:schemeClr val="accent3"/>
                </a:solidFill>
              </a:rPr>
              <a:t>Tennent</a:t>
            </a:r>
            <a:endParaRPr lang="en-US" sz="3200" b="1" dirty="0" smtClean="0">
              <a:solidFill>
                <a:schemeClr val="accent3"/>
              </a:solidFill>
            </a:endParaRPr>
          </a:p>
          <a:p>
            <a:r>
              <a:rPr lang="en-US" sz="3200" b="1" dirty="0" smtClean="0">
                <a:solidFill>
                  <a:schemeClr val="accent3"/>
                </a:solidFill>
              </a:rPr>
              <a:t>Encouraged by </a:t>
            </a:r>
            <a:r>
              <a:rPr lang="en-US" sz="3200" b="1" dirty="0" err="1" smtClean="0">
                <a:solidFill>
                  <a:schemeClr val="accent3"/>
                </a:solidFill>
              </a:rPr>
              <a:t>Frelinghausen</a:t>
            </a:r>
            <a:endParaRPr lang="en-US" sz="3200" b="1" dirty="0" smtClean="0">
              <a:solidFill>
                <a:schemeClr val="accent3"/>
              </a:solidFill>
            </a:endParaRPr>
          </a:p>
          <a:p>
            <a:r>
              <a:rPr lang="en-US" sz="3200" b="1" dirty="0" smtClean="0">
                <a:solidFill>
                  <a:schemeClr val="accent3"/>
                </a:solidFill>
              </a:rPr>
              <a:t>Need for conversion, holy living</a:t>
            </a:r>
          </a:p>
          <a:p>
            <a:r>
              <a:rPr lang="en-US" sz="3200" b="1" dirty="0" smtClean="0">
                <a:solidFill>
                  <a:schemeClr val="accent3"/>
                </a:solidFill>
              </a:rPr>
              <a:t>Converted souls &amp; rededicated saints</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 y="2286000"/>
            <a:ext cx="3216383" cy="3886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793750"/>
          </a:xfrm>
        </p:spPr>
        <p:txBody>
          <a:bodyPr anchor="t">
            <a:normAutofit/>
          </a:bodyPr>
          <a:lstStyle/>
          <a:p>
            <a:pPr algn="ctr"/>
            <a:r>
              <a:rPr lang="en-US" dirty="0" smtClean="0">
                <a:solidFill>
                  <a:schemeClr val="accent1"/>
                </a:solidFill>
              </a:rPr>
              <a:t>Pastoral Influences</a:t>
            </a:r>
            <a:endParaRPr lang="en-US" dirty="0">
              <a:solidFill>
                <a:schemeClr val="accent1"/>
              </a:solidFill>
            </a:endParaRPr>
          </a:p>
        </p:txBody>
      </p:sp>
      <p:sp>
        <p:nvSpPr>
          <p:cNvPr id="7" name="Text Placeholder 6"/>
          <p:cNvSpPr>
            <a:spLocks noGrp="1"/>
          </p:cNvSpPr>
          <p:nvPr>
            <p:ph type="body" idx="1"/>
          </p:nvPr>
        </p:nvSpPr>
        <p:spPr>
          <a:xfrm>
            <a:off x="685800" y="1447800"/>
            <a:ext cx="3962400" cy="762000"/>
          </a:xfrm>
        </p:spPr>
        <p:txBody>
          <a:bodyPr/>
          <a:lstStyle/>
          <a:p>
            <a:r>
              <a:rPr lang="en-US" sz="2800" dirty="0" smtClean="0"/>
              <a:t>Gilbert Tennent</a:t>
            </a:r>
            <a:endParaRPr lang="en-US" sz="2800" dirty="0"/>
          </a:p>
          <a:p>
            <a:r>
              <a:rPr lang="en-US" sz="2800" dirty="0" smtClean="0"/>
              <a:t>1703-1764</a:t>
            </a:r>
            <a:endParaRPr lang="en-US" sz="2800" dirty="0"/>
          </a:p>
        </p:txBody>
      </p:sp>
      <p:sp>
        <p:nvSpPr>
          <p:cNvPr id="9" name="Text Placeholder 8"/>
          <p:cNvSpPr>
            <a:spLocks noGrp="1"/>
          </p:cNvSpPr>
          <p:nvPr>
            <p:ph type="body" sz="half" idx="3"/>
          </p:nvPr>
        </p:nvSpPr>
        <p:spPr/>
        <p:txBody>
          <a:bodyPr/>
          <a:lstStyle/>
          <a:p>
            <a:r>
              <a:rPr lang="en-US" sz="2800" dirty="0" smtClean="0"/>
              <a:t>Presbyterian</a:t>
            </a:r>
          </a:p>
          <a:p>
            <a:r>
              <a:rPr lang="en-US" sz="2800" dirty="0" smtClean="0"/>
              <a:t>New Jersey</a:t>
            </a:r>
            <a:endParaRPr lang="en-US" sz="2800" dirty="0"/>
          </a:p>
        </p:txBody>
      </p:sp>
      <p:sp>
        <p:nvSpPr>
          <p:cNvPr id="13" name="Content Placeholder 12"/>
          <p:cNvSpPr>
            <a:spLocks noGrp="1"/>
          </p:cNvSpPr>
          <p:nvPr>
            <p:ph sz="half" idx="4"/>
          </p:nvPr>
        </p:nvSpPr>
        <p:spPr>
          <a:xfrm>
            <a:off x="3886200" y="2286000"/>
            <a:ext cx="5181600" cy="4152900"/>
          </a:xfrm>
        </p:spPr>
        <p:txBody>
          <a:bodyPr>
            <a:noAutofit/>
          </a:bodyPr>
          <a:lstStyle/>
          <a:p>
            <a:r>
              <a:rPr lang="en-US" sz="3200" b="1" dirty="0" smtClean="0">
                <a:solidFill>
                  <a:schemeClr val="accent3"/>
                </a:solidFill>
              </a:rPr>
              <a:t>Toured New England 1740-41</a:t>
            </a:r>
          </a:p>
          <a:p>
            <a:r>
              <a:rPr lang="en-US" sz="3200" b="1" dirty="0" smtClean="0">
                <a:solidFill>
                  <a:schemeClr val="accent3"/>
                </a:solidFill>
              </a:rPr>
              <a:t>Preached on danger of unconverted ministers</a:t>
            </a:r>
            <a:endParaRPr lang="en-US" sz="3200" b="1" dirty="0">
              <a:solidFill>
                <a:schemeClr val="accent3"/>
              </a:solidFill>
            </a:endParaRP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 y="2286000"/>
            <a:ext cx="3216383" cy="3886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440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793750"/>
          </a:xfrm>
        </p:spPr>
        <p:txBody>
          <a:bodyPr anchor="t">
            <a:normAutofit/>
          </a:bodyPr>
          <a:lstStyle/>
          <a:p>
            <a:pPr algn="ctr"/>
            <a:r>
              <a:rPr lang="en-US" dirty="0" smtClean="0">
                <a:solidFill>
                  <a:schemeClr val="accent1"/>
                </a:solidFill>
              </a:rPr>
              <a:t>Pastoral Influences</a:t>
            </a:r>
            <a:endParaRPr lang="en-US" dirty="0">
              <a:solidFill>
                <a:schemeClr val="accent1"/>
              </a:solidFill>
            </a:endParaRPr>
          </a:p>
        </p:txBody>
      </p:sp>
      <p:sp>
        <p:nvSpPr>
          <p:cNvPr id="7" name="Text Placeholder 6"/>
          <p:cNvSpPr>
            <a:spLocks noGrp="1"/>
          </p:cNvSpPr>
          <p:nvPr>
            <p:ph type="body" idx="1"/>
          </p:nvPr>
        </p:nvSpPr>
        <p:spPr>
          <a:xfrm>
            <a:off x="685800" y="1447800"/>
            <a:ext cx="3962400" cy="762000"/>
          </a:xfrm>
        </p:spPr>
        <p:txBody>
          <a:bodyPr/>
          <a:lstStyle/>
          <a:p>
            <a:pPr algn="ctr"/>
            <a:r>
              <a:rPr lang="en-US" sz="2800" dirty="0" smtClean="0"/>
              <a:t>Jonathan Edwards</a:t>
            </a:r>
          </a:p>
          <a:p>
            <a:pPr algn="ctr"/>
            <a:r>
              <a:rPr lang="en-US" sz="2800" dirty="0" smtClean="0"/>
              <a:t>1703-1758</a:t>
            </a:r>
            <a:endParaRPr lang="en-US" sz="2800" dirty="0"/>
          </a:p>
        </p:txBody>
      </p:sp>
      <p:sp>
        <p:nvSpPr>
          <p:cNvPr id="9" name="Text Placeholder 8"/>
          <p:cNvSpPr>
            <a:spLocks noGrp="1"/>
          </p:cNvSpPr>
          <p:nvPr>
            <p:ph type="body" sz="half" idx="3"/>
          </p:nvPr>
        </p:nvSpPr>
        <p:spPr/>
        <p:txBody>
          <a:bodyPr/>
          <a:lstStyle/>
          <a:p>
            <a:pPr algn="ctr"/>
            <a:r>
              <a:rPr lang="en-US" sz="2800" dirty="0" smtClean="0"/>
              <a:t>Congregationalist, Massachusetts</a:t>
            </a:r>
            <a:endParaRPr lang="en-US" sz="2800" dirty="0"/>
          </a:p>
        </p:txBody>
      </p:sp>
      <p:sp>
        <p:nvSpPr>
          <p:cNvPr id="13" name="Content Placeholder 12"/>
          <p:cNvSpPr>
            <a:spLocks noGrp="1"/>
          </p:cNvSpPr>
          <p:nvPr>
            <p:ph sz="half" idx="4"/>
          </p:nvPr>
        </p:nvSpPr>
        <p:spPr>
          <a:xfrm>
            <a:off x="3886200" y="2247900"/>
            <a:ext cx="5181600" cy="4152900"/>
          </a:xfrm>
        </p:spPr>
        <p:txBody>
          <a:bodyPr>
            <a:noAutofit/>
          </a:bodyPr>
          <a:lstStyle/>
          <a:p>
            <a:r>
              <a:rPr lang="en-US" sz="3200" b="1" dirty="0" smtClean="0">
                <a:solidFill>
                  <a:schemeClr val="accent3"/>
                </a:solidFill>
              </a:rPr>
              <a:t>Entered Yale age 12</a:t>
            </a:r>
          </a:p>
          <a:p>
            <a:r>
              <a:rPr lang="en-US" sz="3200" b="1" dirty="0" smtClean="0">
                <a:solidFill>
                  <a:schemeClr val="accent3"/>
                </a:solidFill>
              </a:rPr>
              <a:t>Consumed with God’s love</a:t>
            </a:r>
          </a:p>
          <a:p>
            <a:r>
              <a:rPr lang="en-US" sz="3200" b="1" dirty="0" smtClean="0">
                <a:solidFill>
                  <a:schemeClr val="accent3"/>
                </a:solidFill>
              </a:rPr>
              <a:t>1734 – began preaching on justification by faith</a:t>
            </a:r>
          </a:p>
          <a:p>
            <a:r>
              <a:rPr lang="en-US" sz="3200" b="1" dirty="0" smtClean="0">
                <a:solidFill>
                  <a:schemeClr val="accent3"/>
                </a:solidFill>
              </a:rPr>
              <a:t>Awakenings began in his church</a:t>
            </a:r>
          </a:p>
        </p:txBody>
      </p:sp>
      <p:pic>
        <p:nvPicPr>
          <p:cNvPr id="11" name="Content Placeholder 10" descr="edwards.jpg"/>
          <p:cNvPicPr>
            <a:picLocks noGrp="1" noChangeAspect="1"/>
          </p:cNvPicPr>
          <p:nvPr>
            <p:ph sz="half" idx="2"/>
          </p:nvPr>
        </p:nvPicPr>
        <p:blipFill>
          <a:blip r:embed="rId2" cstate="print"/>
          <a:stretch>
            <a:fillRect/>
          </a:stretch>
        </p:blipFill>
        <p:spPr>
          <a:xfrm>
            <a:off x="900545" y="2514600"/>
            <a:ext cx="2646516" cy="3886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A Prayer for America</a:t>
            </a:r>
            <a:endParaRPr lang="en-US" dirty="0">
              <a:solidFill>
                <a:schemeClr val="accent1"/>
              </a:solidFill>
            </a:endParaRPr>
          </a:p>
        </p:txBody>
      </p:sp>
      <p:sp>
        <p:nvSpPr>
          <p:cNvPr id="3" name="Content Placeholder 2"/>
          <p:cNvSpPr>
            <a:spLocks noGrp="1"/>
          </p:cNvSpPr>
          <p:nvPr>
            <p:ph sz="quarter" idx="1"/>
          </p:nvPr>
        </p:nvSpPr>
        <p:spPr>
          <a:ln>
            <a:noFill/>
          </a:ln>
        </p:spPr>
        <p:txBody>
          <a:bodyPr>
            <a:normAutofit/>
          </a:bodyPr>
          <a:lstStyle/>
          <a:p>
            <a:r>
              <a:rPr lang="en-US" sz="3200" b="1" dirty="0" smtClean="0">
                <a:solidFill>
                  <a:schemeClr val="accent3"/>
                </a:solidFill>
              </a:rPr>
              <a:t>if My people who are called by My name will humble themselves, and pray and seek My face, and turn from their wicked ways, then I will hear from heaven, and will forgive their sin and heal their land.</a:t>
            </a:r>
          </a:p>
          <a:p>
            <a:pPr lvl="1"/>
            <a:endParaRPr lang="en-US" sz="3200" b="1" dirty="0" smtClean="0">
              <a:solidFill>
                <a:schemeClr val="accent3"/>
              </a:solidFill>
            </a:endParaRPr>
          </a:p>
          <a:p>
            <a:pPr lvl="1"/>
            <a:r>
              <a:rPr lang="en-US" sz="3200" b="1" dirty="0" smtClean="0">
                <a:solidFill>
                  <a:schemeClr val="accent3"/>
                </a:solidFill>
              </a:rPr>
              <a:t>2 Chronicles 7:14</a:t>
            </a:r>
            <a:endParaRPr lang="en-US" sz="3200" b="1"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793750"/>
          </a:xfrm>
        </p:spPr>
        <p:txBody>
          <a:bodyPr anchor="t">
            <a:normAutofit/>
          </a:bodyPr>
          <a:lstStyle/>
          <a:p>
            <a:pPr algn="ctr"/>
            <a:r>
              <a:rPr lang="en-US" dirty="0" smtClean="0">
                <a:solidFill>
                  <a:schemeClr val="accent1"/>
                </a:solidFill>
              </a:rPr>
              <a:t>Pastoral Influences</a:t>
            </a:r>
            <a:endParaRPr lang="en-US" dirty="0">
              <a:solidFill>
                <a:schemeClr val="accent1"/>
              </a:solidFill>
            </a:endParaRPr>
          </a:p>
        </p:txBody>
      </p:sp>
      <p:sp>
        <p:nvSpPr>
          <p:cNvPr id="7" name="Text Placeholder 6"/>
          <p:cNvSpPr>
            <a:spLocks noGrp="1"/>
          </p:cNvSpPr>
          <p:nvPr>
            <p:ph type="body" idx="1"/>
          </p:nvPr>
        </p:nvSpPr>
        <p:spPr>
          <a:xfrm>
            <a:off x="685800" y="1447800"/>
            <a:ext cx="3962400" cy="762000"/>
          </a:xfrm>
        </p:spPr>
        <p:txBody>
          <a:bodyPr/>
          <a:lstStyle/>
          <a:p>
            <a:pPr algn="ctr"/>
            <a:r>
              <a:rPr lang="en-US" sz="2800" dirty="0" smtClean="0"/>
              <a:t>Jonathan Edwards</a:t>
            </a:r>
          </a:p>
          <a:p>
            <a:pPr algn="ctr"/>
            <a:r>
              <a:rPr lang="en-US" sz="2800" dirty="0" smtClean="0"/>
              <a:t>1703-1758</a:t>
            </a:r>
            <a:endParaRPr lang="en-US" sz="2800" dirty="0"/>
          </a:p>
        </p:txBody>
      </p:sp>
      <p:sp>
        <p:nvSpPr>
          <p:cNvPr id="9" name="Text Placeholder 8"/>
          <p:cNvSpPr>
            <a:spLocks noGrp="1"/>
          </p:cNvSpPr>
          <p:nvPr>
            <p:ph type="body" sz="half" idx="3"/>
          </p:nvPr>
        </p:nvSpPr>
        <p:spPr/>
        <p:txBody>
          <a:bodyPr/>
          <a:lstStyle/>
          <a:p>
            <a:pPr algn="ctr"/>
            <a:r>
              <a:rPr lang="en-US" sz="2800" dirty="0" smtClean="0"/>
              <a:t>Congregationalist, Massachusetts</a:t>
            </a:r>
            <a:endParaRPr lang="en-US" sz="2800" dirty="0"/>
          </a:p>
        </p:txBody>
      </p:sp>
      <p:sp>
        <p:nvSpPr>
          <p:cNvPr id="13" name="Content Placeholder 12"/>
          <p:cNvSpPr>
            <a:spLocks noGrp="1"/>
          </p:cNvSpPr>
          <p:nvPr>
            <p:ph sz="half" idx="4"/>
          </p:nvPr>
        </p:nvSpPr>
        <p:spPr>
          <a:xfrm>
            <a:off x="3886200" y="2247900"/>
            <a:ext cx="5181600" cy="4152900"/>
          </a:xfrm>
        </p:spPr>
        <p:txBody>
          <a:bodyPr>
            <a:noAutofit/>
          </a:bodyPr>
          <a:lstStyle/>
          <a:p>
            <a:r>
              <a:rPr lang="en-US" sz="3200" b="1" dirty="0" smtClean="0">
                <a:solidFill>
                  <a:schemeClr val="accent3"/>
                </a:solidFill>
              </a:rPr>
              <a:t>“Sinners in the hands of an angry God”</a:t>
            </a:r>
          </a:p>
          <a:p>
            <a:r>
              <a:rPr lang="en-US" sz="3200" b="1" dirty="0" smtClean="0">
                <a:solidFill>
                  <a:schemeClr val="accent3"/>
                </a:solidFill>
              </a:rPr>
              <a:t>Outstanding theologian</a:t>
            </a:r>
            <a:endParaRPr lang="en-US" sz="3200" b="1" dirty="0">
              <a:solidFill>
                <a:schemeClr val="accent3"/>
              </a:solidFill>
            </a:endParaRPr>
          </a:p>
        </p:txBody>
      </p:sp>
      <p:pic>
        <p:nvPicPr>
          <p:cNvPr id="11" name="Content Placeholder 10" descr="edwards.jpg"/>
          <p:cNvPicPr>
            <a:picLocks noGrp="1" noChangeAspect="1"/>
          </p:cNvPicPr>
          <p:nvPr>
            <p:ph sz="half" idx="2"/>
          </p:nvPr>
        </p:nvPicPr>
        <p:blipFill>
          <a:blip r:embed="rId2" cstate="print"/>
          <a:stretch>
            <a:fillRect/>
          </a:stretch>
        </p:blipFill>
        <p:spPr>
          <a:xfrm>
            <a:off x="900545" y="2514600"/>
            <a:ext cx="2646516" cy="3886200"/>
          </a:xfrm>
        </p:spPr>
      </p:pic>
    </p:spTree>
    <p:extLst>
      <p:ext uri="{BB962C8B-B14F-4D97-AF65-F5344CB8AC3E}">
        <p14:creationId xmlns:p14="http://schemas.microsoft.com/office/powerpoint/2010/main" val="207539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793750"/>
          </a:xfrm>
        </p:spPr>
        <p:txBody>
          <a:bodyPr anchor="t">
            <a:normAutofit/>
          </a:bodyPr>
          <a:lstStyle/>
          <a:p>
            <a:pPr algn="ctr"/>
            <a:r>
              <a:rPr lang="en-US" dirty="0" smtClean="0">
                <a:solidFill>
                  <a:schemeClr val="accent1"/>
                </a:solidFill>
              </a:rPr>
              <a:t>Pastoral Influences</a:t>
            </a:r>
            <a:endParaRPr lang="en-US" dirty="0">
              <a:solidFill>
                <a:schemeClr val="accent1"/>
              </a:solidFill>
            </a:endParaRPr>
          </a:p>
        </p:txBody>
      </p:sp>
      <p:sp>
        <p:nvSpPr>
          <p:cNvPr id="7" name="Text Placeholder 6"/>
          <p:cNvSpPr>
            <a:spLocks noGrp="1"/>
          </p:cNvSpPr>
          <p:nvPr>
            <p:ph type="body" idx="1"/>
          </p:nvPr>
        </p:nvSpPr>
        <p:spPr>
          <a:xfrm>
            <a:off x="685800" y="1447800"/>
            <a:ext cx="3962400" cy="762000"/>
          </a:xfrm>
        </p:spPr>
        <p:txBody>
          <a:bodyPr/>
          <a:lstStyle/>
          <a:p>
            <a:pPr algn="ctr"/>
            <a:r>
              <a:rPr lang="en-US" sz="2800" dirty="0" smtClean="0"/>
              <a:t>George Whitefield</a:t>
            </a:r>
          </a:p>
          <a:p>
            <a:pPr algn="ctr"/>
            <a:r>
              <a:rPr lang="en-US" sz="2800" dirty="0" smtClean="0"/>
              <a:t>1714-1770</a:t>
            </a:r>
            <a:endParaRPr lang="en-US" sz="2800" dirty="0"/>
          </a:p>
        </p:txBody>
      </p:sp>
      <p:sp>
        <p:nvSpPr>
          <p:cNvPr id="9" name="Text Placeholder 8"/>
          <p:cNvSpPr>
            <a:spLocks noGrp="1"/>
          </p:cNvSpPr>
          <p:nvPr>
            <p:ph type="body" sz="half" idx="3"/>
          </p:nvPr>
        </p:nvSpPr>
        <p:spPr/>
        <p:txBody>
          <a:bodyPr/>
          <a:lstStyle/>
          <a:p>
            <a:pPr algn="ctr"/>
            <a:r>
              <a:rPr lang="en-US" sz="2800" dirty="0" smtClean="0"/>
              <a:t>Anglican, </a:t>
            </a:r>
          </a:p>
          <a:p>
            <a:pPr algn="ctr"/>
            <a:r>
              <a:rPr lang="en-US" sz="2800" dirty="0" smtClean="0"/>
              <a:t>England</a:t>
            </a:r>
            <a:endParaRPr lang="en-US" sz="2800" dirty="0"/>
          </a:p>
        </p:txBody>
      </p:sp>
      <p:sp>
        <p:nvSpPr>
          <p:cNvPr id="13" name="Content Placeholder 12"/>
          <p:cNvSpPr>
            <a:spLocks noGrp="1"/>
          </p:cNvSpPr>
          <p:nvPr>
            <p:ph sz="half" idx="4"/>
          </p:nvPr>
        </p:nvSpPr>
        <p:spPr>
          <a:xfrm>
            <a:off x="3886200" y="2247900"/>
            <a:ext cx="5029200" cy="4457700"/>
          </a:xfrm>
        </p:spPr>
        <p:txBody>
          <a:bodyPr>
            <a:noAutofit/>
          </a:bodyPr>
          <a:lstStyle/>
          <a:p>
            <a:r>
              <a:rPr lang="en-US" sz="3200" b="1" dirty="0" smtClean="0">
                <a:solidFill>
                  <a:schemeClr val="accent3"/>
                </a:solidFill>
              </a:rPr>
              <a:t>Friend of  </a:t>
            </a:r>
            <a:r>
              <a:rPr lang="en-US" sz="3200" b="1" dirty="0" err="1" smtClean="0">
                <a:solidFill>
                  <a:schemeClr val="accent3"/>
                </a:solidFill>
              </a:rPr>
              <a:t>Wesleys</a:t>
            </a:r>
            <a:r>
              <a:rPr lang="en-US" sz="3200" b="1" dirty="0" smtClean="0">
                <a:solidFill>
                  <a:schemeClr val="accent3"/>
                </a:solidFill>
              </a:rPr>
              <a:t> at Oxford in England</a:t>
            </a:r>
          </a:p>
          <a:p>
            <a:r>
              <a:rPr lang="en-US" sz="3200" b="1" dirty="0" smtClean="0">
                <a:solidFill>
                  <a:schemeClr val="accent3"/>
                </a:solidFill>
              </a:rPr>
              <a:t>Converted, became powerful preacher</a:t>
            </a:r>
          </a:p>
          <a:p>
            <a:r>
              <a:rPr lang="en-US" sz="3200" b="1" dirty="0" smtClean="0">
                <a:solidFill>
                  <a:schemeClr val="accent3"/>
                </a:solidFill>
              </a:rPr>
              <a:t>Excluded by Anglican ministers, began preaching outdoors</a:t>
            </a:r>
          </a:p>
          <a:p>
            <a:r>
              <a:rPr lang="en-US" sz="3200" b="1" dirty="0" smtClean="0">
                <a:solidFill>
                  <a:schemeClr val="accent3"/>
                </a:solidFill>
              </a:rPr>
              <a:t>Came to America 1738</a:t>
            </a:r>
          </a:p>
        </p:txBody>
      </p:sp>
      <p:pic>
        <p:nvPicPr>
          <p:cNvPr id="10" name="Content Placeholder 9" descr="Whitefield,George.jpg"/>
          <p:cNvPicPr>
            <a:picLocks noGrp="1" noChangeAspect="1"/>
          </p:cNvPicPr>
          <p:nvPr>
            <p:ph sz="half" idx="2"/>
          </p:nvPr>
        </p:nvPicPr>
        <p:blipFill>
          <a:blip r:embed="rId2" cstate="print"/>
          <a:stretch>
            <a:fillRect/>
          </a:stretch>
        </p:blipFill>
        <p:spPr>
          <a:xfrm>
            <a:off x="685800" y="2362200"/>
            <a:ext cx="2843784" cy="3657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793750"/>
          </a:xfrm>
        </p:spPr>
        <p:txBody>
          <a:bodyPr anchor="t">
            <a:normAutofit/>
          </a:bodyPr>
          <a:lstStyle/>
          <a:p>
            <a:pPr algn="ctr"/>
            <a:r>
              <a:rPr lang="en-US" dirty="0" smtClean="0">
                <a:solidFill>
                  <a:schemeClr val="accent1"/>
                </a:solidFill>
              </a:rPr>
              <a:t>Pastoral Influences</a:t>
            </a:r>
            <a:endParaRPr lang="en-US" dirty="0">
              <a:solidFill>
                <a:schemeClr val="accent1"/>
              </a:solidFill>
            </a:endParaRPr>
          </a:p>
        </p:txBody>
      </p:sp>
      <p:sp>
        <p:nvSpPr>
          <p:cNvPr id="7" name="Text Placeholder 6"/>
          <p:cNvSpPr>
            <a:spLocks noGrp="1"/>
          </p:cNvSpPr>
          <p:nvPr>
            <p:ph type="body" idx="1"/>
          </p:nvPr>
        </p:nvSpPr>
        <p:spPr>
          <a:xfrm>
            <a:off x="685800" y="1447800"/>
            <a:ext cx="3962400" cy="762000"/>
          </a:xfrm>
        </p:spPr>
        <p:txBody>
          <a:bodyPr/>
          <a:lstStyle/>
          <a:p>
            <a:pPr algn="ctr"/>
            <a:r>
              <a:rPr lang="en-US" sz="2800" dirty="0" smtClean="0"/>
              <a:t>George Whitefield</a:t>
            </a:r>
          </a:p>
          <a:p>
            <a:pPr algn="ctr"/>
            <a:r>
              <a:rPr lang="en-US" sz="2800" dirty="0" smtClean="0"/>
              <a:t>1714-1770</a:t>
            </a:r>
            <a:endParaRPr lang="en-US" sz="2800" dirty="0"/>
          </a:p>
        </p:txBody>
      </p:sp>
      <p:sp>
        <p:nvSpPr>
          <p:cNvPr id="9" name="Text Placeholder 8"/>
          <p:cNvSpPr>
            <a:spLocks noGrp="1"/>
          </p:cNvSpPr>
          <p:nvPr>
            <p:ph type="body" sz="half" idx="3"/>
          </p:nvPr>
        </p:nvSpPr>
        <p:spPr>
          <a:xfrm>
            <a:off x="4770912" y="1447800"/>
            <a:ext cx="3733800" cy="762000"/>
          </a:xfrm>
        </p:spPr>
        <p:txBody>
          <a:bodyPr/>
          <a:lstStyle/>
          <a:p>
            <a:pPr algn="ctr"/>
            <a:r>
              <a:rPr lang="en-US" sz="2800" dirty="0" smtClean="0"/>
              <a:t>Anglican, </a:t>
            </a:r>
          </a:p>
          <a:p>
            <a:pPr algn="ctr"/>
            <a:r>
              <a:rPr lang="en-US" sz="2800" dirty="0" smtClean="0"/>
              <a:t>England</a:t>
            </a:r>
            <a:endParaRPr lang="en-US" sz="2800" dirty="0"/>
          </a:p>
        </p:txBody>
      </p:sp>
      <p:sp>
        <p:nvSpPr>
          <p:cNvPr id="13" name="Content Placeholder 12"/>
          <p:cNvSpPr>
            <a:spLocks noGrp="1"/>
          </p:cNvSpPr>
          <p:nvPr>
            <p:ph sz="half" idx="4"/>
          </p:nvPr>
        </p:nvSpPr>
        <p:spPr>
          <a:xfrm>
            <a:off x="3886200" y="2247900"/>
            <a:ext cx="5029200" cy="4152900"/>
          </a:xfrm>
        </p:spPr>
        <p:txBody>
          <a:bodyPr>
            <a:noAutofit/>
          </a:bodyPr>
          <a:lstStyle/>
          <a:p>
            <a:r>
              <a:rPr lang="en-US" sz="3200" b="1" dirty="0" smtClean="0">
                <a:solidFill>
                  <a:schemeClr val="accent3"/>
                </a:solidFill>
              </a:rPr>
              <a:t>Ben Franklin – estimated he could preach to 30,000</a:t>
            </a:r>
          </a:p>
          <a:p>
            <a:r>
              <a:rPr lang="en-US" sz="3200" b="1" dirty="0" smtClean="0">
                <a:solidFill>
                  <a:schemeClr val="accent3"/>
                </a:solidFill>
              </a:rPr>
              <a:t>Outstanding evangelist</a:t>
            </a:r>
            <a:endParaRPr lang="en-US" sz="3200" b="1" dirty="0">
              <a:solidFill>
                <a:schemeClr val="accent3"/>
              </a:solidFill>
            </a:endParaRPr>
          </a:p>
        </p:txBody>
      </p:sp>
      <p:pic>
        <p:nvPicPr>
          <p:cNvPr id="10" name="Content Placeholder 9" descr="Whitefield,George.jpg"/>
          <p:cNvPicPr>
            <a:picLocks noGrp="1" noChangeAspect="1"/>
          </p:cNvPicPr>
          <p:nvPr>
            <p:ph sz="half" idx="2"/>
          </p:nvPr>
        </p:nvPicPr>
        <p:blipFill>
          <a:blip r:embed="rId2" cstate="print"/>
          <a:stretch>
            <a:fillRect/>
          </a:stretch>
        </p:blipFill>
        <p:spPr>
          <a:xfrm>
            <a:off x="685800" y="2362200"/>
            <a:ext cx="2843784" cy="3657600"/>
          </a:xfrm>
        </p:spPr>
      </p:pic>
    </p:spTree>
    <p:extLst>
      <p:ext uri="{BB962C8B-B14F-4D97-AF65-F5344CB8AC3E}">
        <p14:creationId xmlns:p14="http://schemas.microsoft.com/office/powerpoint/2010/main" val="124189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2005" y="2209800"/>
            <a:ext cx="7772400" cy="1143000"/>
          </a:xfrm>
        </p:spPr>
        <p:txBody>
          <a:bodyPr>
            <a:noAutofit/>
          </a:bodyPr>
          <a:lstStyle/>
          <a:p>
            <a:r>
              <a:rPr lang="en-US" sz="5400" dirty="0" smtClean="0">
                <a:solidFill>
                  <a:schemeClr val="accent3"/>
                </a:solidFill>
              </a:rPr>
              <a:t>What was the impact of these pastors?</a:t>
            </a:r>
            <a:endParaRPr lang="en-US" sz="5400" dirty="0">
              <a:solidFill>
                <a:schemeClr val="accent3"/>
              </a:solidFill>
            </a:endParaRPr>
          </a:p>
        </p:txBody>
      </p:sp>
    </p:spTree>
    <p:extLst>
      <p:ext uri="{BB962C8B-B14F-4D97-AF65-F5344CB8AC3E}">
        <p14:creationId xmlns:p14="http://schemas.microsoft.com/office/powerpoint/2010/main" val="3448124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76200"/>
            <a:ext cx="7772400" cy="1143000"/>
          </a:xfrm>
        </p:spPr>
        <p:txBody>
          <a:bodyPr>
            <a:normAutofit fontScale="90000"/>
          </a:bodyPr>
          <a:lstStyle/>
          <a:p>
            <a:pPr algn="ctr"/>
            <a:r>
              <a:rPr lang="en-US" b="1" dirty="0" smtClean="0">
                <a:solidFill>
                  <a:schemeClr val="accent3">
                    <a:lumMod val="75000"/>
                  </a:schemeClr>
                </a:solidFill>
              </a:rPr>
              <a:t>Impact of 1</a:t>
            </a:r>
            <a:r>
              <a:rPr lang="en-US" b="1" baseline="30000" dirty="0" smtClean="0">
                <a:solidFill>
                  <a:schemeClr val="accent3">
                    <a:lumMod val="75000"/>
                  </a:schemeClr>
                </a:solidFill>
              </a:rPr>
              <a:t>st</a:t>
            </a:r>
            <a:r>
              <a:rPr lang="en-US" b="1" dirty="0" smtClean="0">
                <a:solidFill>
                  <a:schemeClr val="accent3">
                    <a:lumMod val="75000"/>
                  </a:schemeClr>
                </a:solidFill>
              </a:rPr>
              <a:t> Awakening</a:t>
            </a:r>
            <a:br>
              <a:rPr lang="en-US" b="1" dirty="0" smtClean="0">
                <a:solidFill>
                  <a:schemeClr val="accent3">
                    <a:lumMod val="75000"/>
                  </a:schemeClr>
                </a:solidFill>
              </a:rPr>
            </a:br>
            <a:r>
              <a:rPr lang="en-US" b="1" dirty="0" smtClean="0">
                <a:solidFill>
                  <a:schemeClr val="accent3">
                    <a:lumMod val="75000"/>
                  </a:schemeClr>
                </a:solidFill>
              </a:rPr>
              <a:t>Colonial Church Growth</a:t>
            </a:r>
            <a:endParaRPr lang="en-US" b="1" dirty="0">
              <a:solidFill>
                <a:schemeClr val="accent3">
                  <a:lumMod val="75000"/>
                </a:schemeClr>
              </a:solidFill>
            </a:endParaRPr>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val="2768765153"/>
              </p:ext>
            </p:extLst>
          </p:nvPr>
        </p:nvGraphicFramePr>
        <p:xfrm>
          <a:off x="609600" y="1447800"/>
          <a:ext cx="8077200" cy="3962400"/>
        </p:xfrm>
        <a:graphic>
          <a:graphicData uri="http://schemas.openxmlformats.org/drawingml/2006/table">
            <a:tbl>
              <a:tblPr firstRow="1" bandRow="1">
                <a:tableStyleId>{5C22544A-7EE6-4342-B048-85BDC9FD1C3A}</a:tableStyleId>
              </a:tblPr>
              <a:tblGrid>
                <a:gridCol w="3810000"/>
                <a:gridCol w="2209800"/>
                <a:gridCol w="2057400"/>
              </a:tblGrid>
              <a:tr h="370840">
                <a:tc>
                  <a:txBody>
                    <a:bodyPr/>
                    <a:lstStyle/>
                    <a:p>
                      <a:pPr algn="ctr"/>
                      <a:r>
                        <a:rPr lang="en-US" sz="2800" dirty="0" smtClean="0"/>
                        <a:t>Denomination</a:t>
                      </a:r>
                      <a:endParaRPr lang="en-US" sz="2800" dirty="0"/>
                    </a:p>
                  </a:txBody>
                  <a:tcPr/>
                </a:tc>
                <a:tc>
                  <a:txBody>
                    <a:bodyPr/>
                    <a:lstStyle/>
                    <a:p>
                      <a:pPr algn="ctr"/>
                      <a:r>
                        <a:rPr lang="en-US" sz="2800" dirty="0" smtClean="0"/>
                        <a:t>1700</a:t>
                      </a:r>
                      <a:endParaRPr lang="en-US" sz="2800" dirty="0"/>
                    </a:p>
                  </a:txBody>
                  <a:tcPr/>
                </a:tc>
                <a:tc>
                  <a:txBody>
                    <a:bodyPr/>
                    <a:lstStyle/>
                    <a:p>
                      <a:pPr algn="ctr"/>
                      <a:r>
                        <a:rPr lang="en-US" sz="2800" dirty="0" smtClean="0"/>
                        <a:t>1780</a:t>
                      </a:r>
                      <a:endParaRPr lang="en-US" sz="2800" dirty="0"/>
                    </a:p>
                  </a:txBody>
                  <a:tcPr/>
                </a:tc>
              </a:tr>
              <a:tr h="370840">
                <a:tc>
                  <a:txBody>
                    <a:bodyPr/>
                    <a:lstStyle/>
                    <a:p>
                      <a:endParaRPr lang="en-US" sz="3200" dirty="0">
                        <a:solidFill>
                          <a:schemeClr val="accent3">
                            <a:lumMod val="75000"/>
                          </a:schemeClr>
                        </a:solidFill>
                      </a:endParaRPr>
                    </a:p>
                  </a:txBody>
                  <a:tcPr/>
                </a:tc>
                <a:tc>
                  <a:txBody>
                    <a:bodyPr/>
                    <a:lstStyle/>
                    <a:p>
                      <a:pPr algn="ctr"/>
                      <a:endParaRPr lang="en-US" sz="3200" dirty="0">
                        <a:solidFill>
                          <a:schemeClr val="accent3">
                            <a:lumMod val="75000"/>
                          </a:schemeClr>
                        </a:solidFill>
                      </a:endParaRPr>
                    </a:p>
                  </a:txBody>
                  <a:tcPr/>
                </a:tc>
                <a:tc>
                  <a:txBody>
                    <a:bodyPr/>
                    <a:lstStyle/>
                    <a:p>
                      <a:pPr algn="ctr"/>
                      <a:endParaRPr lang="en-US" sz="3200" dirty="0">
                        <a:solidFill>
                          <a:schemeClr val="accent3">
                            <a:lumMod val="75000"/>
                          </a:schemeClr>
                        </a:solidFill>
                      </a:endParaRPr>
                    </a:p>
                  </a:txBody>
                  <a:tcPr/>
                </a:tc>
              </a:tr>
              <a:tr h="370840">
                <a:tc>
                  <a:txBody>
                    <a:bodyPr/>
                    <a:lstStyle/>
                    <a:p>
                      <a:endParaRPr lang="en-US" sz="3200" dirty="0">
                        <a:solidFill>
                          <a:schemeClr val="accent3">
                            <a:lumMod val="75000"/>
                          </a:schemeClr>
                        </a:solidFill>
                      </a:endParaRPr>
                    </a:p>
                  </a:txBody>
                  <a:tcPr/>
                </a:tc>
                <a:tc>
                  <a:txBody>
                    <a:bodyPr/>
                    <a:lstStyle/>
                    <a:p>
                      <a:pPr algn="ctr"/>
                      <a:endParaRPr lang="en-US" sz="3200" dirty="0">
                        <a:solidFill>
                          <a:schemeClr val="accent3">
                            <a:lumMod val="75000"/>
                          </a:schemeClr>
                        </a:solidFill>
                      </a:endParaRPr>
                    </a:p>
                  </a:txBody>
                  <a:tcPr/>
                </a:tc>
                <a:tc>
                  <a:txBody>
                    <a:bodyPr/>
                    <a:lstStyle/>
                    <a:p>
                      <a:pPr algn="ctr"/>
                      <a:endParaRPr lang="en-US" sz="32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bl>
          </a:graphicData>
        </a:graphic>
      </p:graphicFrame>
    </p:spTree>
    <p:extLst>
      <p:ext uri="{BB962C8B-B14F-4D97-AF65-F5344CB8AC3E}">
        <p14:creationId xmlns:p14="http://schemas.microsoft.com/office/powerpoint/2010/main" val="3946353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76200"/>
            <a:ext cx="7772400" cy="1143000"/>
          </a:xfrm>
        </p:spPr>
        <p:txBody>
          <a:bodyPr>
            <a:normAutofit fontScale="90000"/>
          </a:bodyPr>
          <a:lstStyle/>
          <a:p>
            <a:pPr algn="ctr"/>
            <a:r>
              <a:rPr lang="en-US" b="1" dirty="0" smtClean="0">
                <a:solidFill>
                  <a:schemeClr val="accent3">
                    <a:lumMod val="75000"/>
                  </a:schemeClr>
                </a:solidFill>
              </a:rPr>
              <a:t>Impact of 1</a:t>
            </a:r>
            <a:r>
              <a:rPr lang="en-US" b="1" baseline="30000" dirty="0" smtClean="0">
                <a:solidFill>
                  <a:schemeClr val="accent3">
                    <a:lumMod val="75000"/>
                  </a:schemeClr>
                </a:solidFill>
              </a:rPr>
              <a:t>st</a:t>
            </a:r>
            <a:r>
              <a:rPr lang="en-US" b="1" dirty="0" smtClean="0">
                <a:solidFill>
                  <a:schemeClr val="accent3">
                    <a:lumMod val="75000"/>
                  </a:schemeClr>
                </a:solidFill>
              </a:rPr>
              <a:t> Awakening</a:t>
            </a:r>
            <a:br>
              <a:rPr lang="en-US" b="1" dirty="0" smtClean="0">
                <a:solidFill>
                  <a:schemeClr val="accent3">
                    <a:lumMod val="75000"/>
                  </a:schemeClr>
                </a:solidFill>
              </a:rPr>
            </a:br>
            <a:r>
              <a:rPr lang="en-US" b="1" dirty="0" smtClean="0">
                <a:solidFill>
                  <a:schemeClr val="accent3">
                    <a:lumMod val="75000"/>
                  </a:schemeClr>
                </a:solidFill>
              </a:rPr>
              <a:t>Colonial Church Growth</a:t>
            </a:r>
            <a:endParaRPr lang="en-US" b="1" dirty="0">
              <a:solidFill>
                <a:schemeClr val="accent3">
                  <a:lumMod val="75000"/>
                </a:schemeClr>
              </a:solidFill>
            </a:endParaRPr>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val="858520631"/>
              </p:ext>
            </p:extLst>
          </p:nvPr>
        </p:nvGraphicFramePr>
        <p:xfrm>
          <a:off x="609600" y="1447800"/>
          <a:ext cx="8077200" cy="3962400"/>
        </p:xfrm>
        <a:graphic>
          <a:graphicData uri="http://schemas.openxmlformats.org/drawingml/2006/table">
            <a:tbl>
              <a:tblPr firstRow="1" bandRow="1">
                <a:tableStyleId>{5C22544A-7EE6-4342-B048-85BDC9FD1C3A}</a:tableStyleId>
              </a:tblPr>
              <a:tblGrid>
                <a:gridCol w="3810000"/>
                <a:gridCol w="2209800"/>
                <a:gridCol w="2057400"/>
              </a:tblGrid>
              <a:tr h="370840">
                <a:tc>
                  <a:txBody>
                    <a:bodyPr/>
                    <a:lstStyle/>
                    <a:p>
                      <a:pPr algn="ctr"/>
                      <a:r>
                        <a:rPr lang="en-US" sz="2800" dirty="0" smtClean="0"/>
                        <a:t>Denomination</a:t>
                      </a:r>
                      <a:endParaRPr lang="en-US" sz="2800" dirty="0"/>
                    </a:p>
                  </a:txBody>
                  <a:tcPr/>
                </a:tc>
                <a:tc>
                  <a:txBody>
                    <a:bodyPr/>
                    <a:lstStyle/>
                    <a:p>
                      <a:pPr algn="ctr"/>
                      <a:r>
                        <a:rPr lang="en-US" sz="2800" dirty="0" smtClean="0"/>
                        <a:t>1700</a:t>
                      </a:r>
                      <a:endParaRPr lang="en-US" sz="2800" dirty="0"/>
                    </a:p>
                  </a:txBody>
                  <a:tcPr/>
                </a:tc>
                <a:tc>
                  <a:txBody>
                    <a:bodyPr/>
                    <a:lstStyle/>
                    <a:p>
                      <a:pPr algn="ctr"/>
                      <a:r>
                        <a:rPr lang="en-US" sz="2800" dirty="0" smtClean="0"/>
                        <a:t>1780</a:t>
                      </a:r>
                      <a:endParaRPr lang="en-US" sz="2800" dirty="0"/>
                    </a:p>
                  </a:txBody>
                  <a:tcPr/>
                </a:tc>
              </a:tr>
              <a:tr h="370840">
                <a:tc>
                  <a:txBody>
                    <a:bodyPr/>
                    <a:lstStyle/>
                    <a:p>
                      <a:r>
                        <a:rPr lang="en-US" sz="3200" dirty="0" smtClean="0">
                          <a:solidFill>
                            <a:schemeClr val="accent3">
                              <a:lumMod val="75000"/>
                            </a:schemeClr>
                          </a:solidFill>
                        </a:rPr>
                        <a:t>German Reformed</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0</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201</a:t>
                      </a:r>
                      <a:endParaRPr lang="en-US" sz="3200" dirty="0">
                        <a:solidFill>
                          <a:schemeClr val="accent3">
                            <a:lumMod val="75000"/>
                          </a:schemeClr>
                        </a:solidFill>
                      </a:endParaRPr>
                    </a:p>
                  </a:txBody>
                  <a:tcPr/>
                </a:tc>
              </a:tr>
              <a:tr h="370840">
                <a:tc>
                  <a:txBody>
                    <a:bodyPr/>
                    <a:lstStyle/>
                    <a:p>
                      <a:endParaRPr lang="en-US" sz="3200" dirty="0">
                        <a:solidFill>
                          <a:schemeClr val="accent3">
                            <a:lumMod val="75000"/>
                          </a:schemeClr>
                        </a:solidFill>
                      </a:endParaRPr>
                    </a:p>
                  </a:txBody>
                  <a:tcPr/>
                </a:tc>
                <a:tc>
                  <a:txBody>
                    <a:bodyPr/>
                    <a:lstStyle/>
                    <a:p>
                      <a:pPr algn="ctr"/>
                      <a:endParaRPr lang="en-US" sz="3200" dirty="0">
                        <a:solidFill>
                          <a:schemeClr val="accent3">
                            <a:lumMod val="75000"/>
                          </a:schemeClr>
                        </a:solidFill>
                      </a:endParaRPr>
                    </a:p>
                  </a:txBody>
                  <a:tcPr/>
                </a:tc>
                <a:tc>
                  <a:txBody>
                    <a:bodyPr/>
                    <a:lstStyle/>
                    <a:p>
                      <a:pPr algn="ctr"/>
                      <a:endParaRPr lang="en-US" sz="32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bl>
          </a:graphicData>
        </a:graphic>
      </p:graphicFrame>
    </p:spTree>
    <p:extLst>
      <p:ext uri="{BB962C8B-B14F-4D97-AF65-F5344CB8AC3E}">
        <p14:creationId xmlns:p14="http://schemas.microsoft.com/office/powerpoint/2010/main" val="3656921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76200"/>
            <a:ext cx="7772400" cy="1143000"/>
          </a:xfrm>
        </p:spPr>
        <p:txBody>
          <a:bodyPr>
            <a:normAutofit fontScale="90000"/>
          </a:bodyPr>
          <a:lstStyle/>
          <a:p>
            <a:pPr algn="ctr"/>
            <a:r>
              <a:rPr lang="en-US" b="1" dirty="0" smtClean="0">
                <a:solidFill>
                  <a:schemeClr val="accent3">
                    <a:lumMod val="75000"/>
                  </a:schemeClr>
                </a:solidFill>
              </a:rPr>
              <a:t>Impact of 1</a:t>
            </a:r>
            <a:r>
              <a:rPr lang="en-US" b="1" baseline="30000" dirty="0" smtClean="0">
                <a:solidFill>
                  <a:schemeClr val="accent3">
                    <a:lumMod val="75000"/>
                  </a:schemeClr>
                </a:solidFill>
              </a:rPr>
              <a:t>st</a:t>
            </a:r>
            <a:r>
              <a:rPr lang="en-US" b="1" dirty="0" smtClean="0">
                <a:solidFill>
                  <a:schemeClr val="accent3">
                    <a:lumMod val="75000"/>
                  </a:schemeClr>
                </a:solidFill>
              </a:rPr>
              <a:t> Awakening</a:t>
            </a:r>
            <a:br>
              <a:rPr lang="en-US" b="1" dirty="0" smtClean="0">
                <a:solidFill>
                  <a:schemeClr val="accent3">
                    <a:lumMod val="75000"/>
                  </a:schemeClr>
                </a:solidFill>
              </a:rPr>
            </a:br>
            <a:r>
              <a:rPr lang="en-US" b="1" dirty="0" smtClean="0">
                <a:solidFill>
                  <a:schemeClr val="accent3">
                    <a:lumMod val="75000"/>
                  </a:schemeClr>
                </a:solidFill>
              </a:rPr>
              <a:t>Colonial Church Growth</a:t>
            </a:r>
            <a:endParaRPr lang="en-US" b="1" dirty="0">
              <a:solidFill>
                <a:schemeClr val="accent3">
                  <a:lumMod val="75000"/>
                </a:schemeClr>
              </a:solidFill>
            </a:endParaRPr>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val="209355225"/>
              </p:ext>
            </p:extLst>
          </p:nvPr>
        </p:nvGraphicFramePr>
        <p:xfrm>
          <a:off x="609600" y="1447800"/>
          <a:ext cx="8077200" cy="3962400"/>
        </p:xfrm>
        <a:graphic>
          <a:graphicData uri="http://schemas.openxmlformats.org/drawingml/2006/table">
            <a:tbl>
              <a:tblPr firstRow="1" bandRow="1">
                <a:tableStyleId>{5C22544A-7EE6-4342-B048-85BDC9FD1C3A}</a:tableStyleId>
              </a:tblPr>
              <a:tblGrid>
                <a:gridCol w="3810000"/>
                <a:gridCol w="2209800"/>
                <a:gridCol w="2057400"/>
              </a:tblGrid>
              <a:tr h="370840">
                <a:tc>
                  <a:txBody>
                    <a:bodyPr/>
                    <a:lstStyle/>
                    <a:p>
                      <a:pPr algn="ctr"/>
                      <a:r>
                        <a:rPr lang="en-US" sz="2800" dirty="0" smtClean="0"/>
                        <a:t>Denomination</a:t>
                      </a:r>
                      <a:endParaRPr lang="en-US" sz="2800" dirty="0"/>
                    </a:p>
                  </a:txBody>
                  <a:tcPr/>
                </a:tc>
                <a:tc>
                  <a:txBody>
                    <a:bodyPr/>
                    <a:lstStyle/>
                    <a:p>
                      <a:pPr algn="ctr"/>
                      <a:r>
                        <a:rPr lang="en-US" sz="2800" dirty="0" smtClean="0"/>
                        <a:t>1700</a:t>
                      </a:r>
                      <a:endParaRPr lang="en-US" sz="2800" dirty="0"/>
                    </a:p>
                  </a:txBody>
                  <a:tcPr/>
                </a:tc>
                <a:tc>
                  <a:txBody>
                    <a:bodyPr/>
                    <a:lstStyle/>
                    <a:p>
                      <a:pPr algn="ctr"/>
                      <a:r>
                        <a:rPr lang="en-US" sz="2800" dirty="0" smtClean="0"/>
                        <a:t>1780</a:t>
                      </a:r>
                      <a:endParaRPr lang="en-US" sz="2800" dirty="0"/>
                    </a:p>
                  </a:txBody>
                  <a:tcPr/>
                </a:tc>
              </a:tr>
              <a:tr h="370840">
                <a:tc>
                  <a:txBody>
                    <a:bodyPr/>
                    <a:lstStyle/>
                    <a:p>
                      <a:r>
                        <a:rPr lang="en-US" sz="3200" dirty="0" smtClean="0">
                          <a:solidFill>
                            <a:schemeClr val="accent3">
                              <a:lumMod val="75000"/>
                            </a:schemeClr>
                          </a:solidFill>
                        </a:rPr>
                        <a:t>German Reformed</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0</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201</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Lutheran</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7</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240</a:t>
                      </a:r>
                      <a:endParaRPr lang="en-US" sz="32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bl>
          </a:graphicData>
        </a:graphic>
      </p:graphicFrame>
    </p:spTree>
    <p:extLst>
      <p:ext uri="{BB962C8B-B14F-4D97-AF65-F5344CB8AC3E}">
        <p14:creationId xmlns:p14="http://schemas.microsoft.com/office/powerpoint/2010/main" val="2049957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76200"/>
            <a:ext cx="7772400" cy="1143000"/>
          </a:xfrm>
        </p:spPr>
        <p:txBody>
          <a:bodyPr>
            <a:normAutofit fontScale="90000"/>
          </a:bodyPr>
          <a:lstStyle/>
          <a:p>
            <a:pPr algn="ctr"/>
            <a:r>
              <a:rPr lang="en-US" b="1" dirty="0" smtClean="0">
                <a:solidFill>
                  <a:schemeClr val="accent3">
                    <a:lumMod val="75000"/>
                  </a:schemeClr>
                </a:solidFill>
              </a:rPr>
              <a:t>Impact of 1</a:t>
            </a:r>
            <a:r>
              <a:rPr lang="en-US" b="1" baseline="30000" dirty="0" smtClean="0">
                <a:solidFill>
                  <a:schemeClr val="accent3">
                    <a:lumMod val="75000"/>
                  </a:schemeClr>
                </a:solidFill>
              </a:rPr>
              <a:t>st</a:t>
            </a:r>
            <a:r>
              <a:rPr lang="en-US" b="1" dirty="0" smtClean="0">
                <a:solidFill>
                  <a:schemeClr val="accent3">
                    <a:lumMod val="75000"/>
                  </a:schemeClr>
                </a:solidFill>
              </a:rPr>
              <a:t> Awakening</a:t>
            </a:r>
            <a:br>
              <a:rPr lang="en-US" b="1" dirty="0" smtClean="0">
                <a:solidFill>
                  <a:schemeClr val="accent3">
                    <a:lumMod val="75000"/>
                  </a:schemeClr>
                </a:solidFill>
              </a:rPr>
            </a:br>
            <a:r>
              <a:rPr lang="en-US" b="1" dirty="0" smtClean="0">
                <a:solidFill>
                  <a:schemeClr val="accent3">
                    <a:lumMod val="75000"/>
                  </a:schemeClr>
                </a:solidFill>
              </a:rPr>
              <a:t>Colonial Church Growth</a:t>
            </a:r>
            <a:endParaRPr lang="en-US" b="1" dirty="0">
              <a:solidFill>
                <a:schemeClr val="accent3">
                  <a:lumMod val="75000"/>
                </a:schemeClr>
              </a:solidFill>
            </a:endParaRPr>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val="3848607946"/>
              </p:ext>
            </p:extLst>
          </p:nvPr>
        </p:nvGraphicFramePr>
        <p:xfrm>
          <a:off x="609600" y="1447800"/>
          <a:ext cx="8077200" cy="4084320"/>
        </p:xfrm>
        <a:graphic>
          <a:graphicData uri="http://schemas.openxmlformats.org/drawingml/2006/table">
            <a:tbl>
              <a:tblPr firstRow="1" bandRow="1">
                <a:tableStyleId>{5C22544A-7EE6-4342-B048-85BDC9FD1C3A}</a:tableStyleId>
              </a:tblPr>
              <a:tblGrid>
                <a:gridCol w="3810000"/>
                <a:gridCol w="2209800"/>
                <a:gridCol w="2057400"/>
              </a:tblGrid>
              <a:tr h="370840">
                <a:tc>
                  <a:txBody>
                    <a:bodyPr/>
                    <a:lstStyle/>
                    <a:p>
                      <a:pPr algn="ctr"/>
                      <a:r>
                        <a:rPr lang="en-US" sz="2800" dirty="0" smtClean="0"/>
                        <a:t>Denomination</a:t>
                      </a:r>
                      <a:endParaRPr lang="en-US" sz="2800" dirty="0"/>
                    </a:p>
                  </a:txBody>
                  <a:tcPr/>
                </a:tc>
                <a:tc>
                  <a:txBody>
                    <a:bodyPr/>
                    <a:lstStyle/>
                    <a:p>
                      <a:pPr algn="ctr"/>
                      <a:r>
                        <a:rPr lang="en-US" sz="2800" dirty="0" smtClean="0"/>
                        <a:t>1700</a:t>
                      </a:r>
                      <a:endParaRPr lang="en-US" sz="2800" dirty="0"/>
                    </a:p>
                  </a:txBody>
                  <a:tcPr/>
                </a:tc>
                <a:tc>
                  <a:txBody>
                    <a:bodyPr/>
                    <a:lstStyle/>
                    <a:p>
                      <a:pPr algn="ctr"/>
                      <a:r>
                        <a:rPr lang="en-US" sz="2800" dirty="0" smtClean="0"/>
                        <a:t>1780</a:t>
                      </a:r>
                      <a:endParaRPr lang="en-US" sz="2800" dirty="0"/>
                    </a:p>
                  </a:txBody>
                  <a:tcPr/>
                </a:tc>
              </a:tr>
              <a:tr h="370840">
                <a:tc>
                  <a:txBody>
                    <a:bodyPr/>
                    <a:lstStyle/>
                    <a:p>
                      <a:r>
                        <a:rPr lang="en-US" sz="3200" dirty="0" smtClean="0">
                          <a:solidFill>
                            <a:schemeClr val="accent3">
                              <a:lumMod val="75000"/>
                            </a:schemeClr>
                          </a:solidFill>
                        </a:rPr>
                        <a:t>German Reformed</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0</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201</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Lutheran</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7</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240</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Dutch Reformed</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26</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127</a:t>
                      </a:r>
                      <a:endParaRPr lang="en-US" sz="32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bl>
          </a:graphicData>
        </a:graphic>
      </p:graphicFrame>
    </p:spTree>
    <p:extLst>
      <p:ext uri="{BB962C8B-B14F-4D97-AF65-F5344CB8AC3E}">
        <p14:creationId xmlns:p14="http://schemas.microsoft.com/office/powerpoint/2010/main" val="3669868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76200"/>
            <a:ext cx="7772400" cy="1143000"/>
          </a:xfrm>
        </p:spPr>
        <p:txBody>
          <a:bodyPr>
            <a:normAutofit fontScale="90000"/>
          </a:bodyPr>
          <a:lstStyle/>
          <a:p>
            <a:pPr algn="ctr"/>
            <a:r>
              <a:rPr lang="en-US" b="1" dirty="0" smtClean="0">
                <a:solidFill>
                  <a:schemeClr val="accent3">
                    <a:lumMod val="75000"/>
                  </a:schemeClr>
                </a:solidFill>
              </a:rPr>
              <a:t>Impact of 1</a:t>
            </a:r>
            <a:r>
              <a:rPr lang="en-US" b="1" baseline="30000" dirty="0" smtClean="0">
                <a:solidFill>
                  <a:schemeClr val="accent3">
                    <a:lumMod val="75000"/>
                  </a:schemeClr>
                </a:solidFill>
              </a:rPr>
              <a:t>st</a:t>
            </a:r>
            <a:r>
              <a:rPr lang="en-US" b="1" dirty="0" smtClean="0">
                <a:solidFill>
                  <a:schemeClr val="accent3">
                    <a:lumMod val="75000"/>
                  </a:schemeClr>
                </a:solidFill>
              </a:rPr>
              <a:t> Awakening</a:t>
            </a:r>
            <a:br>
              <a:rPr lang="en-US" b="1" dirty="0" smtClean="0">
                <a:solidFill>
                  <a:schemeClr val="accent3">
                    <a:lumMod val="75000"/>
                  </a:schemeClr>
                </a:solidFill>
              </a:rPr>
            </a:br>
            <a:r>
              <a:rPr lang="en-US" b="1" dirty="0" smtClean="0">
                <a:solidFill>
                  <a:schemeClr val="accent3">
                    <a:lumMod val="75000"/>
                  </a:schemeClr>
                </a:solidFill>
              </a:rPr>
              <a:t>Colonial Church Growth</a:t>
            </a:r>
            <a:endParaRPr lang="en-US" b="1" dirty="0">
              <a:solidFill>
                <a:schemeClr val="accent3">
                  <a:lumMod val="75000"/>
                </a:schemeClr>
              </a:solidFill>
            </a:endParaRPr>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val="2351759519"/>
              </p:ext>
            </p:extLst>
          </p:nvPr>
        </p:nvGraphicFramePr>
        <p:xfrm>
          <a:off x="609600" y="1447800"/>
          <a:ext cx="8077200" cy="4206240"/>
        </p:xfrm>
        <a:graphic>
          <a:graphicData uri="http://schemas.openxmlformats.org/drawingml/2006/table">
            <a:tbl>
              <a:tblPr firstRow="1" bandRow="1">
                <a:tableStyleId>{5C22544A-7EE6-4342-B048-85BDC9FD1C3A}</a:tableStyleId>
              </a:tblPr>
              <a:tblGrid>
                <a:gridCol w="3810000"/>
                <a:gridCol w="2209800"/>
                <a:gridCol w="2057400"/>
              </a:tblGrid>
              <a:tr h="370840">
                <a:tc>
                  <a:txBody>
                    <a:bodyPr/>
                    <a:lstStyle/>
                    <a:p>
                      <a:pPr algn="ctr"/>
                      <a:r>
                        <a:rPr lang="en-US" sz="2800" dirty="0" smtClean="0"/>
                        <a:t>Denomination</a:t>
                      </a:r>
                      <a:endParaRPr lang="en-US" sz="2800" dirty="0"/>
                    </a:p>
                  </a:txBody>
                  <a:tcPr/>
                </a:tc>
                <a:tc>
                  <a:txBody>
                    <a:bodyPr/>
                    <a:lstStyle/>
                    <a:p>
                      <a:pPr algn="ctr"/>
                      <a:r>
                        <a:rPr lang="en-US" sz="2800" dirty="0" smtClean="0"/>
                        <a:t>1700</a:t>
                      </a:r>
                      <a:endParaRPr lang="en-US" sz="2800" dirty="0"/>
                    </a:p>
                  </a:txBody>
                  <a:tcPr/>
                </a:tc>
                <a:tc>
                  <a:txBody>
                    <a:bodyPr/>
                    <a:lstStyle/>
                    <a:p>
                      <a:pPr algn="ctr"/>
                      <a:r>
                        <a:rPr lang="en-US" sz="2800" dirty="0" smtClean="0"/>
                        <a:t>1780</a:t>
                      </a:r>
                      <a:endParaRPr lang="en-US" sz="2800" dirty="0"/>
                    </a:p>
                  </a:txBody>
                  <a:tcPr/>
                </a:tc>
              </a:tr>
              <a:tr h="370840">
                <a:tc>
                  <a:txBody>
                    <a:bodyPr/>
                    <a:lstStyle/>
                    <a:p>
                      <a:r>
                        <a:rPr lang="en-US" sz="3200" dirty="0" smtClean="0">
                          <a:solidFill>
                            <a:schemeClr val="accent3">
                              <a:lumMod val="75000"/>
                            </a:schemeClr>
                          </a:solidFill>
                        </a:rPr>
                        <a:t>German Reformed</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0</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201</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Lutheran</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7</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240</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Dutch Reformed</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26</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127</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Presbyterian</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28</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495</a:t>
                      </a:r>
                      <a:endParaRPr lang="en-US" sz="32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bl>
          </a:graphicData>
        </a:graphic>
      </p:graphicFrame>
    </p:spTree>
    <p:extLst>
      <p:ext uri="{BB962C8B-B14F-4D97-AF65-F5344CB8AC3E}">
        <p14:creationId xmlns:p14="http://schemas.microsoft.com/office/powerpoint/2010/main" val="3530773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76200"/>
            <a:ext cx="7772400" cy="1143000"/>
          </a:xfrm>
        </p:spPr>
        <p:txBody>
          <a:bodyPr>
            <a:normAutofit fontScale="90000"/>
          </a:bodyPr>
          <a:lstStyle/>
          <a:p>
            <a:pPr algn="ctr"/>
            <a:r>
              <a:rPr lang="en-US" b="1" dirty="0" smtClean="0">
                <a:solidFill>
                  <a:schemeClr val="accent3">
                    <a:lumMod val="75000"/>
                  </a:schemeClr>
                </a:solidFill>
              </a:rPr>
              <a:t>Impact of 1</a:t>
            </a:r>
            <a:r>
              <a:rPr lang="en-US" b="1" baseline="30000" dirty="0" smtClean="0">
                <a:solidFill>
                  <a:schemeClr val="accent3">
                    <a:lumMod val="75000"/>
                  </a:schemeClr>
                </a:solidFill>
              </a:rPr>
              <a:t>st</a:t>
            </a:r>
            <a:r>
              <a:rPr lang="en-US" b="1" dirty="0" smtClean="0">
                <a:solidFill>
                  <a:schemeClr val="accent3">
                    <a:lumMod val="75000"/>
                  </a:schemeClr>
                </a:solidFill>
              </a:rPr>
              <a:t> Awakening</a:t>
            </a:r>
            <a:br>
              <a:rPr lang="en-US" b="1" dirty="0" smtClean="0">
                <a:solidFill>
                  <a:schemeClr val="accent3">
                    <a:lumMod val="75000"/>
                  </a:schemeClr>
                </a:solidFill>
              </a:rPr>
            </a:br>
            <a:r>
              <a:rPr lang="en-US" b="1" dirty="0" smtClean="0">
                <a:solidFill>
                  <a:schemeClr val="accent3">
                    <a:lumMod val="75000"/>
                  </a:schemeClr>
                </a:solidFill>
              </a:rPr>
              <a:t>Colonial Church Growth</a:t>
            </a:r>
            <a:endParaRPr lang="en-US" b="1" dirty="0">
              <a:solidFill>
                <a:schemeClr val="accent3">
                  <a:lumMod val="75000"/>
                </a:schemeClr>
              </a:solidFill>
            </a:endParaRPr>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val="402513533"/>
              </p:ext>
            </p:extLst>
          </p:nvPr>
        </p:nvGraphicFramePr>
        <p:xfrm>
          <a:off x="609600" y="1447800"/>
          <a:ext cx="8077200" cy="4328160"/>
        </p:xfrm>
        <a:graphic>
          <a:graphicData uri="http://schemas.openxmlformats.org/drawingml/2006/table">
            <a:tbl>
              <a:tblPr firstRow="1" bandRow="1">
                <a:tableStyleId>{5C22544A-7EE6-4342-B048-85BDC9FD1C3A}</a:tableStyleId>
              </a:tblPr>
              <a:tblGrid>
                <a:gridCol w="3810000"/>
                <a:gridCol w="2209800"/>
                <a:gridCol w="2057400"/>
              </a:tblGrid>
              <a:tr h="370840">
                <a:tc>
                  <a:txBody>
                    <a:bodyPr/>
                    <a:lstStyle/>
                    <a:p>
                      <a:pPr algn="ctr"/>
                      <a:r>
                        <a:rPr lang="en-US" sz="2800" dirty="0" smtClean="0"/>
                        <a:t>Denomination</a:t>
                      </a:r>
                      <a:endParaRPr lang="en-US" sz="2800" dirty="0"/>
                    </a:p>
                  </a:txBody>
                  <a:tcPr/>
                </a:tc>
                <a:tc>
                  <a:txBody>
                    <a:bodyPr/>
                    <a:lstStyle/>
                    <a:p>
                      <a:pPr algn="ctr"/>
                      <a:r>
                        <a:rPr lang="en-US" sz="2800" dirty="0" smtClean="0"/>
                        <a:t>1700</a:t>
                      </a:r>
                      <a:endParaRPr lang="en-US" sz="2800" dirty="0"/>
                    </a:p>
                  </a:txBody>
                  <a:tcPr/>
                </a:tc>
                <a:tc>
                  <a:txBody>
                    <a:bodyPr/>
                    <a:lstStyle/>
                    <a:p>
                      <a:pPr algn="ctr"/>
                      <a:r>
                        <a:rPr lang="en-US" sz="2800" dirty="0" smtClean="0"/>
                        <a:t>1780</a:t>
                      </a:r>
                      <a:endParaRPr lang="en-US" sz="2800" dirty="0"/>
                    </a:p>
                  </a:txBody>
                  <a:tcPr/>
                </a:tc>
              </a:tr>
              <a:tr h="370840">
                <a:tc>
                  <a:txBody>
                    <a:bodyPr/>
                    <a:lstStyle/>
                    <a:p>
                      <a:r>
                        <a:rPr lang="en-US" sz="3200" dirty="0" smtClean="0">
                          <a:solidFill>
                            <a:schemeClr val="accent3">
                              <a:lumMod val="75000"/>
                            </a:schemeClr>
                          </a:solidFill>
                        </a:rPr>
                        <a:t>German Reformed</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0</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201</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Lutheran</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7</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240</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Dutch Reformed</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26</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127</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Presbyterian</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28</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495</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Baptist</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33</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457</a:t>
                      </a:r>
                      <a:endParaRPr lang="en-US" sz="32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bl>
          </a:graphicData>
        </a:graphic>
      </p:graphicFrame>
    </p:spTree>
    <p:extLst>
      <p:ext uri="{BB962C8B-B14F-4D97-AF65-F5344CB8AC3E}">
        <p14:creationId xmlns:p14="http://schemas.microsoft.com/office/powerpoint/2010/main" val="2814170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3"/>
                </a:solidFill>
              </a:rPr>
              <a:t>Dr. John Hannah, DTS</a:t>
            </a:r>
            <a:endParaRPr lang="en-US" dirty="0">
              <a:solidFill>
                <a:schemeClr val="accent3"/>
              </a:solidFill>
            </a:endParaRPr>
          </a:p>
        </p:txBody>
      </p:sp>
      <p:sp>
        <p:nvSpPr>
          <p:cNvPr id="6" name="Text Placeholder 5"/>
          <p:cNvSpPr>
            <a:spLocks noGrp="1"/>
          </p:cNvSpPr>
          <p:nvPr>
            <p:ph type="body" idx="2"/>
          </p:nvPr>
        </p:nvSpPr>
        <p:spPr/>
        <p:txBody>
          <a:bodyPr>
            <a:normAutofit/>
          </a:bodyPr>
          <a:lstStyle/>
          <a:p>
            <a:r>
              <a:rPr lang="en-US" sz="3200" b="1" dirty="0">
                <a:solidFill>
                  <a:schemeClr val="accent3"/>
                </a:solidFill>
              </a:rPr>
              <a:t>RHMA lecture, April, </a:t>
            </a:r>
            <a:r>
              <a:rPr lang="en-US" sz="3200" b="1" dirty="0" smtClean="0">
                <a:solidFill>
                  <a:schemeClr val="accent3"/>
                </a:solidFill>
              </a:rPr>
              <a:t>2009</a:t>
            </a:r>
            <a:endParaRPr lang="en-US" sz="3200" b="1" dirty="0">
              <a:solidFill>
                <a:schemeClr val="accent3"/>
              </a:solidFill>
            </a:endParaRPr>
          </a:p>
        </p:txBody>
      </p:sp>
      <p:pic>
        <p:nvPicPr>
          <p:cNvPr id="7" name="Content Placeholder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114800" y="1560195"/>
            <a:ext cx="3456124" cy="46120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9979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76200"/>
            <a:ext cx="7772400" cy="1143000"/>
          </a:xfrm>
        </p:spPr>
        <p:txBody>
          <a:bodyPr>
            <a:normAutofit fontScale="90000"/>
          </a:bodyPr>
          <a:lstStyle/>
          <a:p>
            <a:pPr algn="ctr"/>
            <a:r>
              <a:rPr lang="en-US" b="1" dirty="0" smtClean="0">
                <a:solidFill>
                  <a:schemeClr val="accent3">
                    <a:lumMod val="75000"/>
                  </a:schemeClr>
                </a:solidFill>
              </a:rPr>
              <a:t>Impact of 1</a:t>
            </a:r>
            <a:r>
              <a:rPr lang="en-US" b="1" baseline="30000" dirty="0" smtClean="0">
                <a:solidFill>
                  <a:schemeClr val="accent3">
                    <a:lumMod val="75000"/>
                  </a:schemeClr>
                </a:solidFill>
              </a:rPr>
              <a:t>st</a:t>
            </a:r>
            <a:r>
              <a:rPr lang="en-US" b="1" dirty="0" smtClean="0">
                <a:solidFill>
                  <a:schemeClr val="accent3">
                    <a:lumMod val="75000"/>
                  </a:schemeClr>
                </a:solidFill>
              </a:rPr>
              <a:t> Awakening</a:t>
            </a:r>
            <a:br>
              <a:rPr lang="en-US" b="1" dirty="0" smtClean="0">
                <a:solidFill>
                  <a:schemeClr val="accent3">
                    <a:lumMod val="75000"/>
                  </a:schemeClr>
                </a:solidFill>
              </a:rPr>
            </a:br>
            <a:r>
              <a:rPr lang="en-US" b="1" dirty="0" smtClean="0">
                <a:solidFill>
                  <a:schemeClr val="accent3">
                    <a:lumMod val="75000"/>
                  </a:schemeClr>
                </a:solidFill>
              </a:rPr>
              <a:t>Colonial Church Growth</a:t>
            </a:r>
            <a:endParaRPr lang="en-US" b="1" dirty="0">
              <a:solidFill>
                <a:schemeClr val="accent3">
                  <a:lumMod val="75000"/>
                </a:schemeClr>
              </a:solidFill>
            </a:endParaRPr>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val="732249695"/>
              </p:ext>
            </p:extLst>
          </p:nvPr>
        </p:nvGraphicFramePr>
        <p:xfrm>
          <a:off x="609600" y="1447800"/>
          <a:ext cx="8077200" cy="4450080"/>
        </p:xfrm>
        <a:graphic>
          <a:graphicData uri="http://schemas.openxmlformats.org/drawingml/2006/table">
            <a:tbl>
              <a:tblPr firstRow="1" bandRow="1">
                <a:tableStyleId>{5C22544A-7EE6-4342-B048-85BDC9FD1C3A}</a:tableStyleId>
              </a:tblPr>
              <a:tblGrid>
                <a:gridCol w="3810000"/>
                <a:gridCol w="2209800"/>
                <a:gridCol w="2057400"/>
              </a:tblGrid>
              <a:tr h="370840">
                <a:tc>
                  <a:txBody>
                    <a:bodyPr/>
                    <a:lstStyle/>
                    <a:p>
                      <a:pPr algn="ctr"/>
                      <a:r>
                        <a:rPr lang="en-US" sz="2800" dirty="0" smtClean="0"/>
                        <a:t>Denomination</a:t>
                      </a:r>
                      <a:endParaRPr lang="en-US" sz="2800" dirty="0"/>
                    </a:p>
                  </a:txBody>
                  <a:tcPr/>
                </a:tc>
                <a:tc>
                  <a:txBody>
                    <a:bodyPr/>
                    <a:lstStyle/>
                    <a:p>
                      <a:pPr algn="ctr"/>
                      <a:r>
                        <a:rPr lang="en-US" sz="2800" dirty="0" smtClean="0"/>
                        <a:t>1700</a:t>
                      </a:r>
                      <a:endParaRPr lang="en-US" sz="2800" dirty="0"/>
                    </a:p>
                  </a:txBody>
                  <a:tcPr/>
                </a:tc>
                <a:tc>
                  <a:txBody>
                    <a:bodyPr/>
                    <a:lstStyle/>
                    <a:p>
                      <a:pPr algn="ctr"/>
                      <a:r>
                        <a:rPr lang="en-US" sz="2800" dirty="0" smtClean="0"/>
                        <a:t>1780</a:t>
                      </a:r>
                      <a:endParaRPr lang="en-US" sz="2800" dirty="0"/>
                    </a:p>
                  </a:txBody>
                  <a:tcPr/>
                </a:tc>
              </a:tr>
              <a:tr h="370840">
                <a:tc>
                  <a:txBody>
                    <a:bodyPr/>
                    <a:lstStyle/>
                    <a:p>
                      <a:r>
                        <a:rPr lang="en-US" sz="3200" dirty="0" smtClean="0">
                          <a:solidFill>
                            <a:schemeClr val="accent3">
                              <a:lumMod val="75000"/>
                            </a:schemeClr>
                          </a:solidFill>
                        </a:rPr>
                        <a:t>German Reformed</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0</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201</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Lutheran</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7</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240</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Dutch Reformed</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26</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127</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Presbyterian</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28</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495</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Baptist</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33</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457</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Anglican</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111</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406</a:t>
                      </a:r>
                      <a:endParaRPr lang="en-US" sz="3200" dirty="0">
                        <a:solidFill>
                          <a:schemeClr val="accent3">
                            <a:lumMod val="75000"/>
                          </a:schemeClr>
                        </a:solidFill>
                      </a:endParaRPr>
                    </a:p>
                  </a:txBody>
                  <a:tcPr/>
                </a:tc>
              </a:tr>
              <a:tr h="370840">
                <a:tc>
                  <a:txBody>
                    <a:bodyPr/>
                    <a:lstStyle/>
                    <a:p>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c>
                  <a:txBody>
                    <a:bodyPr/>
                    <a:lstStyle/>
                    <a:p>
                      <a:pPr algn="ctr"/>
                      <a:endParaRPr lang="en-US" sz="2400" dirty="0">
                        <a:solidFill>
                          <a:schemeClr val="accent3">
                            <a:lumMod val="75000"/>
                          </a:schemeClr>
                        </a:solidFill>
                      </a:endParaRPr>
                    </a:p>
                  </a:txBody>
                  <a:tcPr/>
                </a:tc>
              </a:tr>
            </a:tbl>
          </a:graphicData>
        </a:graphic>
      </p:graphicFrame>
    </p:spTree>
    <p:extLst>
      <p:ext uri="{BB962C8B-B14F-4D97-AF65-F5344CB8AC3E}">
        <p14:creationId xmlns:p14="http://schemas.microsoft.com/office/powerpoint/2010/main" val="3701171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76200"/>
            <a:ext cx="7772400" cy="1143000"/>
          </a:xfrm>
        </p:spPr>
        <p:txBody>
          <a:bodyPr>
            <a:normAutofit fontScale="90000"/>
          </a:bodyPr>
          <a:lstStyle/>
          <a:p>
            <a:pPr algn="ctr"/>
            <a:r>
              <a:rPr lang="en-US" b="1" dirty="0" smtClean="0">
                <a:solidFill>
                  <a:schemeClr val="accent3">
                    <a:lumMod val="75000"/>
                  </a:schemeClr>
                </a:solidFill>
              </a:rPr>
              <a:t>Impact of 1</a:t>
            </a:r>
            <a:r>
              <a:rPr lang="en-US" b="1" baseline="30000" dirty="0" smtClean="0">
                <a:solidFill>
                  <a:schemeClr val="accent3">
                    <a:lumMod val="75000"/>
                  </a:schemeClr>
                </a:solidFill>
              </a:rPr>
              <a:t>st</a:t>
            </a:r>
            <a:r>
              <a:rPr lang="en-US" b="1" dirty="0" smtClean="0">
                <a:solidFill>
                  <a:schemeClr val="accent3">
                    <a:lumMod val="75000"/>
                  </a:schemeClr>
                </a:solidFill>
              </a:rPr>
              <a:t> Awakening</a:t>
            </a:r>
            <a:br>
              <a:rPr lang="en-US" b="1" dirty="0" smtClean="0">
                <a:solidFill>
                  <a:schemeClr val="accent3">
                    <a:lumMod val="75000"/>
                  </a:schemeClr>
                </a:solidFill>
              </a:rPr>
            </a:br>
            <a:r>
              <a:rPr lang="en-US" b="1" dirty="0" smtClean="0">
                <a:solidFill>
                  <a:schemeClr val="accent3">
                    <a:lumMod val="75000"/>
                  </a:schemeClr>
                </a:solidFill>
              </a:rPr>
              <a:t>Colonial Church Growth</a:t>
            </a:r>
            <a:endParaRPr lang="en-US" b="1" dirty="0">
              <a:solidFill>
                <a:schemeClr val="accent3">
                  <a:lumMod val="75000"/>
                </a:schemeClr>
              </a:solidFill>
            </a:endParaRPr>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val="747822442"/>
              </p:ext>
            </p:extLst>
          </p:nvPr>
        </p:nvGraphicFramePr>
        <p:xfrm>
          <a:off x="609600" y="1447800"/>
          <a:ext cx="8077200" cy="4572000"/>
        </p:xfrm>
        <a:graphic>
          <a:graphicData uri="http://schemas.openxmlformats.org/drawingml/2006/table">
            <a:tbl>
              <a:tblPr firstRow="1" bandRow="1">
                <a:tableStyleId>{5C22544A-7EE6-4342-B048-85BDC9FD1C3A}</a:tableStyleId>
              </a:tblPr>
              <a:tblGrid>
                <a:gridCol w="3810000"/>
                <a:gridCol w="2209800"/>
                <a:gridCol w="2057400"/>
              </a:tblGrid>
              <a:tr h="370840">
                <a:tc>
                  <a:txBody>
                    <a:bodyPr/>
                    <a:lstStyle/>
                    <a:p>
                      <a:pPr algn="ctr"/>
                      <a:r>
                        <a:rPr lang="en-US" sz="2800" dirty="0" smtClean="0"/>
                        <a:t>Denomination</a:t>
                      </a:r>
                      <a:endParaRPr lang="en-US" sz="2800" dirty="0"/>
                    </a:p>
                  </a:txBody>
                  <a:tcPr/>
                </a:tc>
                <a:tc>
                  <a:txBody>
                    <a:bodyPr/>
                    <a:lstStyle/>
                    <a:p>
                      <a:pPr algn="ctr"/>
                      <a:r>
                        <a:rPr lang="en-US" sz="2800" dirty="0" smtClean="0"/>
                        <a:t>1700</a:t>
                      </a:r>
                      <a:endParaRPr lang="en-US" sz="2800" dirty="0"/>
                    </a:p>
                  </a:txBody>
                  <a:tcPr/>
                </a:tc>
                <a:tc>
                  <a:txBody>
                    <a:bodyPr/>
                    <a:lstStyle/>
                    <a:p>
                      <a:pPr algn="ctr"/>
                      <a:r>
                        <a:rPr lang="en-US" sz="2800" dirty="0" smtClean="0"/>
                        <a:t>1780</a:t>
                      </a:r>
                      <a:endParaRPr lang="en-US" sz="2800" dirty="0"/>
                    </a:p>
                  </a:txBody>
                  <a:tcPr/>
                </a:tc>
              </a:tr>
              <a:tr h="370840">
                <a:tc>
                  <a:txBody>
                    <a:bodyPr/>
                    <a:lstStyle/>
                    <a:p>
                      <a:r>
                        <a:rPr lang="en-US" sz="3200" dirty="0" smtClean="0">
                          <a:solidFill>
                            <a:schemeClr val="accent3">
                              <a:lumMod val="75000"/>
                            </a:schemeClr>
                          </a:solidFill>
                        </a:rPr>
                        <a:t>German Reformed</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0</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201</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Lutheran</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7</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240</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Dutch Reformed</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26</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127</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Presbyterian</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28</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495</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Baptist</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33</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457</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Anglican</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111</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406</a:t>
                      </a:r>
                      <a:endParaRPr lang="en-US" sz="3200" dirty="0">
                        <a:solidFill>
                          <a:schemeClr val="accent3">
                            <a:lumMod val="75000"/>
                          </a:schemeClr>
                        </a:solidFill>
                      </a:endParaRPr>
                    </a:p>
                  </a:txBody>
                  <a:tcPr/>
                </a:tc>
              </a:tr>
              <a:tr h="370840">
                <a:tc>
                  <a:txBody>
                    <a:bodyPr/>
                    <a:lstStyle/>
                    <a:p>
                      <a:r>
                        <a:rPr lang="en-US" sz="3200" dirty="0" smtClean="0">
                          <a:solidFill>
                            <a:schemeClr val="accent3">
                              <a:lumMod val="75000"/>
                            </a:schemeClr>
                          </a:solidFill>
                        </a:rPr>
                        <a:t>Congregational</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146</a:t>
                      </a:r>
                      <a:endParaRPr lang="en-US" sz="3200" dirty="0">
                        <a:solidFill>
                          <a:schemeClr val="accent3">
                            <a:lumMod val="75000"/>
                          </a:schemeClr>
                        </a:solidFill>
                      </a:endParaRPr>
                    </a:p>
                  </a:txBody>
                  <a:tcPr/>
                </a:tc>
                <a:tc>
                  <a:txBody>
                    <a:bodyPr/>
                    <a:lstStyle/>
                    <a:p>
                      <a:pPr algn="ctr"/>
                      <a:r>
                        <a:rPr lang="en-US" sz="3200" dirty="0" smtClean="0">
                          <a:solidFill>
                            <a:schemeClr val="accent3">
                              <a:lumMod val="75000"/>
                            </a:schemeClr>
                          </a:solidFill>
                        </a:rPr>
                        <a:t>749</a:t>
                      </a:r>
                      <a:endParaRPr lang="en-US" sz="3200" dirty="0">
                        <a:solidFill>
                          <a:schemeClr val="accent3">
                            <a:lumMod val="75000"/>
                          </a:schemeClr>
                        </a:solidFill>
                      </a:endParaRPr>
                    </a:p>
                  </a:txBody>
                  <a:tcPr/>
                </a:tc>
              </a:tr>
            </a:tbl>
          </a:graphicData>
        </a:graphic>
      </p:graphicFrame>
      <p:sp>
        <p:nvSpPr>
          <p:cNvPr id="3" name="TextBox 2"/>
          <p:cNvSpPr txBox="1"/>
          <p:nvPr/>
        </p:nvSpPr>
        <p:spPr>
          <a:xfrm>
            <a:off x="609601" y="6278881"/>
            <a:ext cx="8229600" cy="523220"/>
          </a:xfrm>
          <a:prstGeom prst="rect">
            <a:avLst/>
          </a:prstGeom>
          <a:noFill/>
        </p:spPr>
        <p:txBody>
          <a:bodyPr wrap="square" rtlCol="0">
            <a:spAutoFit/>
          </a:bodyPr>
          <a:lstStyle/>
          <a:p>
            <a:r>
              <a:rPr lang="en-US" sz="2800" i="1" dirty="0">
                <a:solidFill>
                  <a:schemeClr val="accent3"/>
                </a:solidFill>
              </a:rPr>
              <a:t>United States History for Christian Schools, </a:t>
            </a:r>
            <a:r>
              <a:rPr lang="en-US" sz="2800" dirty="0">
                <a:solidFill>
                  <a:schemeClr val="accent3"/>
                </a:solidFill>
              </a:rPr>
              <a:t>p. 80</a:t>
            </a:r>
          </a:p>
        </p:txBody>
      </p:sp>
    </p:spTree>
    <p:extLst>
      <p:ext uri="{BB962C8B-B14F-4D97-AF65-F5344CB8AC3E}">
        <p14:creationId xmlns:p14="http://schemas.microsoft.com/office/powerpoint/2010/main" val="1771018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smtClean="0">
                <a:solidFill>
                  <a:schemeClr val="accent3">
                    <a:lumMod val="75000"/>
                  </a:schemeClr>
                </a:solidFill>
              </a:rPr>
              <a:t>The Impact of the 1</a:t>
            </a:r>
            <a:r>
              <a:rPr lang="en-US" b="1" baseline="30000" dirty="0" smtClean="0">
                <a:solidFill>
                  <a:schemeClr val="accent3">
                    <a:lumMod val="75000"/>
                  </a:schemeClr>
                </a:solidFill>
              </a:rPr>
              <a:t>st</a:t>
            </a:r>
            <a:r>
              <a:rPr lang="en-US" b="1" dirty="0" smtClean="0">
                <a:solidFill>
                  <a:schemeClr val="accent3">
                    <a:lumMod val="75000"/>
                  </a:schemeClr>
                </a:solidFill>
              </a:rPr>
              <a:t> Awakening</a:t>
            </a:r>
            <a:endParaRPr lang="en-US" b="1" dirty="0">
              <a:solidFill>
                <a:schemeClr val="accent3">
                  <a:lumMod val="75000"/>
                </a:schemeClr>
              </a:solidFill>
            </a:endParaRPr>
          </a:p>
        </p:txBody>
      </p:sp>
      <p:sp>
        <p:nvSpPr>
          <p:cNvPr id="4" name="Content Placeholder 3"/>
          <p:cNvSpPr>
            <a:spLocks noGrp="1"/>
          </p:cNvSpPr>
          <p:nvPr>
            <p:ph sz="quarter" idx="1"/>
          </p:nvPr>
        </p:nvSpPr>
        <p:spPr/>
        <p:txBody>
          <a:bodyPr>
            <a:noAutofit/>
          </a:bodyPr>
          <a:lstStyle/>
          <a:p>
            <a:r>
              <a:rPr lang="en-US" sz="3200" dirty="0" smtClean="0">
                <a:solidFill>
                  <a:schemeClr val="accent3">
                    <a:lumMod val="75000"/>
                  </a:schemeClr>
                </a:solidFill>
              </a:rPr>
              <a:t>God blessed our country before it ever began.</a:t>
            </a:r>
          </a:p>
          <a:p>
            <a:r>
              <a:rPr lang="en-US" sz="3200" dirty="0" smtClean="0">
                <a:solidFill>
                  <a:schemeClr val="accent3">
                    <a:lumMod val="75000"/>
                  </a:schemeClr>
                </a:solidFill>
              </a:rPr>
              <a:t>God raised up men of God from both England and America to preach powerful messages of Biblical truth.</a:t>
            </a:r>
          </a:p>
          <a:p>
            <a:r>
              <a:rPr lang="en-US" sz="3200" dirty="0" smtClean="0">
                <a:solidFill>
                  <a:schemeClr val="accent3">
                    <a:lumMod val="75000"/>
                  </a:schemeClr>
                </a:solidFill>
              </a:rPr>
              <a:t>Thousands upon thousands were converted to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smtClean="0">
                <a:solidFill>
                  <a:schemeClr val="accent3">
                    <a:lumMod val="75000"/>
                  </a:schemeClr>
                </a:solidFill>
              </a:rPr>
              <a:t>The Impact of the 1</a:t>
            </a:r>
            <a:r>
              <a:rPr lang="en-US" b="1" baseline="30000" dirty="0" smtClean="0">
                <a:solidFill>
                  <a:schemeClr val="accent3">
                    <a:lumMod val="75000"/>
                  </a:schemeClr>
                </a:solidFill>
              </a:rPr>
              <a:t>st</a:t>
            </a:r>
            <a:r>
              <a:rPr lang="en-US" b="1" dirty="0" smtClean="0">
                <a:solidFill>
                  <a:schemeClr val="accent3">
                    <a:lumMod val="75000"/>
                  </a:schemeClr>
                </a:solidFill>
              </a:rPr>
              <a:t> Awakening</a:t>
            </a:r>
            <a:endParaRPr lang="en-US" b="1" dirty="0">
              <a:solidFill>
                <a:schemeClr val="accent3">
                  <a:lumMod val="75000"/>
                </a:schemeClr>
              </a:solidFill>
            </a:endParaRPr>
          </a:p>
        </p:txBody>
      </p:sp>
      <p:sp>
        <p:nvSpPr>
          <p:cNvPr id="4" name="Content Placeholder 3"/>
          <p:cNvSpPr>
            <a:spLocks noGrp="1"/>
          </p:cNvSpPr>
          <p:nvPr>
            <p:ph sz="quarter" idx="1"/>
          </p:nvPr>
        </p:nvSpPr>
        <p:spPr/>
        <p:txBody>
          <a:bodyPr>
            <a:noAutofit/>
          </a:bodyPr>
          <a:lstStyle/>
          <a:p>
            <a:r>
              <a:rPr lang="en-US" sz="3200" dirty="0" smtClean="0">
                <a:solidFill>
                  <a:schemeClr val="accent3">
                    <a:lumMod val="75000"/>
                  </a:schemeClr>
                </a:solidFill>
              </a:rPr>
              <a:t>The gospel was a leveler – an equalizer (“all men are created equal”) – All have worth, not just the upper crust.</a:t>
            </a:r>
          </a:p>
          <a:p>
            <a:r>
              <a:rPr lang="en-US" sz="3200" dirty="0" smtClean="0">
                <a:solidFill>
                  <a:schemeClr val="accent3">
                    <a:lumMod val="75000"/>
                  </a:schemeClr>
                </a:solidFill>
              </a:rPr>
              <a:t>There was a Christian core in America at its founding.</a:t>
            </a:r>
          </a:p>
          <a:p>
            <a:r>
              <a:rPr lang="en-US" sz="3200" dirty="0" smtClean="0">
                <a:solidFill>
                  <a:schemeClr val="accent3">
                    <a:lumMod val="75000"/>
                  </a:schemeClr>
                </a:solidFill>
              </a:rPr>
              <a:t>Alan </a:t>
            </a:r>
            <a:r>
              <a:rPr lang="en-US" sz="3200" dirty="0" err="1" smtClean="0">
                <a:solidFill>
                  <a:schemeClr val="accent3">
                    <a:lumMod val="75000"/>
                  </a:schemeClr>
                </a:solidFill>
              </a:rPr>
              <a:t>Heimert</a:t>
            </a:r>
            <a:r>
              <a:rPr lang="en-US" sz="3200" dirty="0" smtClean="0">
                <a:solidFill>
                  <a:schemeClr val="accent3">
                    <a:lumMod val="75000"/>
                  </a:schemeClr>
                </a:solidFill>
              </a:rPr>
              <a:t>: “What was awakened in 1740 was the spirit of the American democracy.”</a:t>
            </a:r>
            <a:endParaRPr lang="en-US" sz="3200" dirty="0">
              <a:solidFill>
                <a:schemeClr val="accent3">
                  <a:lumMod val="75000"/>
                </a:schemeClr>
              </a:solidFill>
            </a:endParaRPr>
          </a:p>
        </p:txBody>
      </p:sp>
    </p:spTree>
    <p:extLst>
      <p:ext uri="{BB962C8B-B14F-4D97-AF65-F5344CB8AC3E}">
        <p14:creationId xmlns:p14="http://schemas.microsoft.com/office/powerpoint/2010/main" val="111183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smtClean="0">
                <a:solidFill>
                  <a:schemeClr val="accent3">
                    <a:lumMod val="75000"/>
                  </a:schemeClr>
                </a:solidFill>
              </a:rPr>
              <a:t>What can we do with what we have learned?</a:t>
            </a:r>
            <a:endParaRPr lang="en-US" b="1" dirty="0">
              <a:solidFill>
                <a:schemeClr val="accent3">
                  <a:lumMod val="75000"/>
                </a:schemeClr>
              </a:solidFill>
            </a:endParaRPr>
          </a:p>
        </p:txBody>
      </p:sp>
      <p:sp>
        <p:nvSpPr>
          <p:cNvPr id="4" name="Content Placeholder 3"/>
          <p:cNvSpPr>
            <a:spLocks noGrp="1"/>
          </p:cNvSpPr>
          <p:nvPr>
            <p:ph sz="quarter" idx="1"/>
          </p:nvPr>
        </p:nvSpPr>
        <p:spPr/>
        <p:txBody>
          <a:bodyPr>
            <a:normAutofit/>
          </a:bodyPr>
          <a:lstStyle/>
          <a:p>
            <a:r>
              <a:rPr lang="en-US" sz="3200" dirty="0" smtClean="0">
                <a:solidFill>
                  <a:schemeClr val="accent3">
                    <a:lumMod val="75000"/>
                  </a:schemeClr>
                </a:solidFill>
              </a:rPr>
              <a:t>We must pray again for God to have mercy on our country.</a:t>
            </a:r>
          </a:p>
          <a:p>
            <a:r>
              <a:rPr lang="en-US" sz="3200" dirty="0" smtClean="0">
                <a:solidFill>
                  <a:schemeClr val="accent3">
                    <a:lumMod val="75000"/>
                  </a:schemeClr>
                </a:solidFill>
              </a:rPr>
              <a:t>We must pray that God will raise up men who will have a dramatic spiritual impact on our country.</a:t>
            </a:r>
          </a:p>
          <a:p>
            <a:r>
              <a:rPr lang="en-US" sz="3200" dirty="0" smtClean="0">
                <a:solidFill>
                  <a:schemeClr val="accent3">
                    <a:lumMod val="75000"/>
                  </a:schemeClr>
                </a:solidFill>
              </a:rPr>
              <a:t>We must pray that God will use us to do our part in sharing Jesus Christ with our friends and neighbors.</a:t>
            </a:r>
            <a:endParaRPr lang="en-US" sz="3200"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52500"/>
            <a:ext cx="8458200" cy="1362075"/>
          </a:xfrm>
        </p:spPr>
        <p:txBody>
          <a:bodyPr>
            <a:noAutofit/>
          </a:bodyPr>
          <a:lstStyle/>
          <a:p>
            <a:r>
              <a:rPr lang="en-US" sz="4800" dirty="0" smtClean="0">
                <a:solidFill>
                  <a:srgbClr val="FF0000"/>
                </a:solidFill>
              </a:rPr>
              <a:t>The Second Great Awakening</a:t>
            </a:r>
            <a:endParaRPr lang="en-US" sz="4800" dirty="0">
              <a:solidFill>
                <a:srgbClr val="FF0000"/>
              </a:solidFill>
            </a:endParaRPr>
          </a:p>
        </p:txBody>
      </p:sp>
      <p:sp>
        <p:nvSpPr>
          <p:cNvPr id="3" name="Subtitle 2"/>
          <p:cNvSpPr>
            <a:spLocks noGrp="1"/>
          </p:cNvSpPr>
          <p:nvPr>
            <p:ph type="body" idx="1"/>
          </p:nvPr>
        </p:nvSpPr>
        <p:spPr/>
        <p:txBody>
          <a:bodyPr>
            <a:normAutofit/>
          </a:bodyPr>
          <a:lstStyle/>
          <a:p>
            <a:r>
              <a:rPr lang="en-US" sz="3600" b="1" dirty="0" smtClean="0">
                <a:solidFill>
                  <a:schemeClr val="accent3"/>
                </a:solidFill>
              </a:rPr>
              <a:t>1790 – 1840’s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smtClean="0">
                <a:solidFill>
                  <a:schemeClr val="accent3">
                    <a:lumMod val="75000"/>
                  </a:schemeClr>
                </a:solidFill>
              </a:rPr>
              <a:t>The Background of the 2</a:t>
            </a:r>
            <a:r>
              <a:rPr lang="en-US" b="1" baseline="30000" dirty="0" smtClean="0">
                <a:solidFill>
                  <a:schemeClr val="accent3">
                    <a:lumMod val="75000"/>
                  </a:schemeClr>
                </a:solidFill>
              </a:rPr>
              <a:t>nd</a:t>
            </a:r>
            <a:r>
              <a:rPr lang="en-US" b="1" dirty="0" smtClean="0">
                <a:solidFill>
                  <a:schemeClr val="accent3">
                    <a:lumMod val="75000"/>
                  </a:schemeClr>
                </a:solidFill>
              </a:rPr>
              <a:t> Great Awakening</a:t>
            </a:r>
            <a:endParaRPr lang="en-US" b="1" dirty="0">
              <a:solidFill>
                <a:schemeClr val="accent3">
                  <a:lumMod val="75000"/>
                </a:schemeClr>
              </a:solidFill>
            </a:endParaRPr>
          </a:p>
        </p:txBody>
      </p:sp>
      <p:sp>
        <p:nvSpPr>
          <p:cNvPr id="4" name="Content Placeholder 3"/>
          <p:cNvSpPr>
            <a:spLocks noGrp="1"/>
          </p:cNvSpPr>
          <p:nvPr>
            <p:ph sz="quarter" idx="1"/>
          </p:nvPr>
        </p:nvSpPr>
        <p:spPr/>
        <p:txBody>
          <a:bodyPr>
            <a:noAutofit/>
          </a:bodyPr>
          <a:lstStyle/>
          <a:p>
            <a:r>
              <a:rPr lang="en-US" sz="3200" dirty="0" smtClean="0">
                <a:solidFill>
                  <a:schemeClr val="accent3">
                    <a:lumMod val="75000"/>
                  </a:schemeClr>
                </a:solidFill>
              </a:rPr>
              <a:t>Secularism was gaining the upper hand.</a:t>
            </a:r>
          </a:p>
          <a:p>
            <a:r>
              <a:rPr lang="en-US" sz="3200" dirty="0" smtClean="0">
                <a:solidFill>
                  <a:schemeClr val="accent3">
                    <a:lumMod val="75000"/>
                  </a:schemeClr>
                </a:solidFill>
              </a:rPr>
              <a:t>For many Americans, drinking and gambling were more important than any creed.</a:t>
            </a:r>
          </a:p>
          <a:p>
            <a:r>
              <a:rPr lang="en-US" sz="3200" dirty="0" smtClean="0">
                <a:solidFill>
                  <a:schemeClr val="accent3">
                    <a:lumMod val="75000"/>
                  </a:schemeClr>
                </a:solidFill>
              </a:rPr>
              <a:t>John Marshall, Supreme Court Justice: The church was “too far gone ever to be revived.”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smtClean="0">
                <a:solidFill>
                  <a:schemeClr val="accent3">
                    <a:lumMod val="75000"/>
                  </a:schemeClr>
                </a:solidFill>
              </a:rPr>
              <a:t>The Background of the 2</a:t>
            </a:r>
            <a:r>
              <a:rPr lang="en-US" b="1" baseline="30000" dirty="0" smtClean="0">
                <a:solidFill>
                  <a:schemeClr val="accent3">
                    <a:lumMod val="75000"/>
                  </a:schemeClr>
                </a:solidFill>
              </a:rPr>
              <a:t>nd</a:t>
            </a:r>
            <a:r>
              <a:rPr lang="en-US" b="1" dirty="0" smtClean="0">
                <a:solidFill>
                  <a:schemeClr val="accent3">
                    <a:lumMod val="75000"/>
                  </a:schemeClr>
                </a:solidFill>
              </a:rPr>
              <a:t> Great Awakening</a:t>
            </a:r>
            <a:endParaRPr lang="en-US" b="1" dirty="0">
              <a:solidFill>
                <a:schemeClr val="accent3">
                  <a:lumMod val="75000"/>
                </a:schemeClr>
              </a:solidFill>
            </a:endParaRPr>
          </a:p>
        </p:txBody>
      </p:sp>
      <p:sp>
        <p:nvSpPr>
          <p:cNvPr id="4" name="Content Placeholder 3"/>
          <p:cNvSpPr>
            <a:spLocks noGrp="1"/>
          </p:cNvSpPr>
          <p:nvPr>
            <p:ph sz="quarter" idx="1"/>
          </p:nvPr>
        </p:nvSpPr>
        <p:spPr/>
        <p:txBody>
          <a:bodyPr>
            <a:noAutofit/>
          </a:bodyPr>
          <a:lstStyle/>
          <a:p>
            <a:r>
              <a:rPr lang="en-US" sz="3200" dirty="0" smtClean="0">
                <a:solidFill>
                  <a:schemeClr val="accent3">
                    <a:lumMod val="75000"/>
                  </a:schemeClr>
                </a:solidFill>
              </a:rPr>
              <a:t>But God had raised up John Wesley in England (Methodist).</a:t>
            </a:r>
          </a:p>
          <a:p>
            <a:r>
              <a:rPr lang="en-US" sz="3200" dirty="0" smtClean="0">
                <a:solidFill>
                  <a:schemeClr val="accent3">
                    <a:lumMod val="75000"/>
                  </a:schemeClr>
                </a:solidFill>
              </a:rPr>
              <a:t>In England he preached the need for conversion to Christ and holy living.</a:t>
            </a:r>
          </a:p>
          <a:p>
            <a:r>
              <a:rPr lang="en-US" sz="3200" dirty="0" smtClean="0">
                <a:solidFill>
                  <a:schemeClr val="accent3">
                    <a:lumMod val="75000"/>
                  </a:schemeClr>
                </a:solidFill>
              </a:rPr>
              <a:t>Methodist Francis Asbury came to America in 1782</a:t>
            </a:r>
            <a:endParaRPr lang="en-US" sz="3200" dirty="0">
              <a:solidFill>
                <a:schemeClr val="accent3">
                  <a:lumMod val="75000"/>
                </a:schemeClr>
              </a:solidFill>
            </a:endParaRPr>
          </a:p>
        </p:txBody>
      </p:sp>
    </p:spTree>
    <p:extLst>
      <p:ext uri="{BB962C8B-B14F-4D97-AF65-F5344CB8AC3E}">
        <p14:creationId xmlns:p14="http://schemas.microsoft.com/office/powerpoint/2010/main" val="257700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smtClean="0">
                <a:solidFill>
                  <a:schemeClr val="accent3">
                    <a:lumMod val="75000"/>
                  </a:schemeClr>
                </a:solidFill>
              </a:rPr>
              <a:t>The Background of the 2</a:t>
            </a:r>
            <a:r>
              <a:rPr lang="en-US" b="1" baseline="30000" dirty="0" smtClean="0">
                <a:solidFill>
                  <a:schemeClr val="accent3">
                    <a:lumMod val="75000"/>
                  </a:schemeClr>
                </a:solidFill>
              </a:rPr>
              <a:t>nd</a:t>
            </a:r>
            <a:r>
              <a:rPr lang="en-US" b="1" dirty="0" smtClean="0">
                <a:solidFill>
                  <a:schemeClr val="accent3">
                    <a:lumMod val="75000"/>
                  </a:schemeClr>
                </a:solidFill>
              </a:rPr>
              <a:t> Great Awakening</a:t>
            </a:r>
            <a:endParaRPr lang="en-US" b="1" dirty="0">
              <a:solidFill>
                <a:schemeClr val="accent3">
                  <a:lumMod val="75000"/>
                </a:schemeClr>
              </a:solidFill>
            </a:endParaRPr>
          </a:p>
        </p:txBody>
      </p:sp>
      <p:sp>
        <p:nvSpPr>
          <p:cNvPr id="5" name="Text Placeholder 4"/>
          <p:cNvSpPr>
            <a:spLocks noGrp="1"/>
          </p:cNvSpPr>
          <p:nvPr>
            <p:ph type="body" idx="1"/>
          </p:nvPr>
        </p:nvSpPr>
        <p:spPr/>
        <p:txBody>
          <a:bodyPr/>
          <a:lstStyle/>
          <a:p>
            <a:pPr algn="ctr"/>
            <a:r>
              <a:rPr lang="en-US" sz="2800" dirty="0" smtClean="0"/>
              <a:t>Circuit Riding Preacher</a:t>
            </a:r>
            <a:endParaRPr lang="en-US" sz="2800" dirty="0"/>
          </a:p>
        </p:txBody>
      </p:sp>
      <p:sp>
        <p:nvSpPr>
          <p:cNvPr id="8" name="Text Placeholder 7"/>
          <p:cNvSpPr>
            <a:spLocks noGrp="1"/>
          </p:cNvSpPr>
          <p:nvPr>
            <p:ph type="body" sz="half" idx="3"/>
          </p:nvPr>
        </p:nvSpPr>
        <p:spPr/>
        <p:txBody>
          <a:bodyPr/>
          <a:lstStyle/>
          <a:p>
            <a:pPr algn="ctr"/>
            <a:r>
              <a:rPr lang="en-US" sz="2800" dirty="0" smtClean="0"/>
              <a:t>Methodist Circuit Riders</a:t>
            </a:r>
            <a:endParaRPr lang="en-US" sz="2800" dirty="0"/>
          </a:p>
        </p:txBody>
      </p:sp>
      <p:pic>
        <p:nvPicPr>
          <p:cNvPr id="10" name="Content Placeholder 9" descr="circuitridingpreacher.gif"/>
          <p:cNvPicPr>
            <a:picLocks noGrp="1" noChangeAspect="1"/>
          </p:cNvPicPr>
          <p:nvPr>
            <p:ph sz="half" idx="2"/>
          </p:nvPr>
        </p:nvPicPr>
        <p:blipFill>
          <a:blip r:embed="rId2" cstate="print"/>
          <a:srcRect t="-1467" b="-1467"/>
          <a:stretch>
            <a:fillRect/>
          </a:stretch>
        </p:blipFill>
        <p:spPr/>
      </p:pic>
      <p:sp>
        <p:nvSpPr>
          <p:cNvPr id="9" name="Content Placeholder 8"/>
          <p:cNvSpPr>
            <a:spLocks noGrp="1"/>
          </p:cNvSpPr>
          <p:nvPr>
            <p:ph sz="half" idx="4"/>
          </p:nvPr>
        </p:nvSpPr>
        <p:spPr/>
        <p:txBody>
          <a:bodyPr>
            <a:normAutofit/>
          </a:bodyPr>
          <a:lstStyle/>
          <a:p>
            <a:r>
              <a:rPr lang="en-US" sz="3200" b="1" dirty="0" smtClean="0">
                <a:solidFill>
                  <a:schemeClr val="accent6"/>
                </a:solidFill>
              </a:rPr>
              <a:t>Tough men with tender hearts</a:t>
            </a:r>
          </a:p>
          <a:p>
            <a:r>
              <a:rPr lang="en-US" sz="3200" b="1" dirty="0" smtClean="0">
                <a:solidFill>
                  <a:schemeClr val="accent6"/>
                </a:solidFill>
              </a:rPr>
              <a:t>Francis Asbury – 300,000 miles on horseback</a:t>
            </a:r>
            <a:endParaRPr lang="en-US" sz="32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smtClean="0">
                <a:solidFill>
                  <a:schemeClr val="accent3">
                    <a:lumMod val="75000"/>
                  </a:schemeClr>
                </a:solidFill>
              </a:rPr>
              <a:t>The Start of the 2</a:t>
            </a:r>
            <a:r>
              <a:rPr lang="en-US" b="1" baseline="30000" dirty="0" smtClean="0">
                <a:solidFill>
                  <a:schemeClr val="accent3">
                    <a:lumMod val="75000"/>
                  </a:schemeClr>
                </a:solidFill>
              </a:rPr>
              <a:t>nd</a:t>
            </a:r>
            <a:r>
              <a:rPr lang="en-US" b="1" dirty="0" smtClean="0">
                <a:solidFill>
                  <a:schemeClr val="accent3">
                    <a:lumMod val="75000"/>
                  </a:schemeClr>
                </a:solidFill>
              </a:rPr>
              <a:t> Great Awakening</a:t>
            </a:r>
            <a:endParaRPr lang="en-US" b="1" dirty="0">
              <a:solidFill>
                <a:schemeClr val="accent3">
                  <a:lumMod val="75000"/>
                </a:schemeClr>
              </a:solidFill>
            </a:endParaRPr>
          </a:p>
        </p:txBody>
      </p:sp>
      <p:sp>
        <p:nvSpPr>
          <p:cNvPr id="5" name="Text Placeholder 4"/>
          <p:cNvSpPr>
            <a:spLocks noGrp="1"/>
          </p:cNvSpPr>
          <p:nvPr>
            <p:ph type="body" idx="1"/>
          </p:nvPr>
        </p:nvSpPr>
        <p:spPr>
          <a:xfrm>
            <a:off x="533400" y="1447800"/>
            <a:ext cx="3733800" cy="762000"/>
          </a:xfrm>
        </p:spPr>
        <p:txBody>
          <a:bodyPr/>
          <a:lstStyle/>
          <a:p>
            <a:pPr algn="ctr"/>
            <a:r>
              <a:rPr lang="en-US" sz="2800" dirty="0" smtClean="0"/>
              <a:t>Timothy Dwight IV</a:t>
            </a:r>
            <a:endParaRPr lang="en-US" sz="2800" dirty="0"/>
          </a:p>
        </p:txBody>
      </p:sp>
      <p:sp>
        <p:nvSpPr>
          <p:cNvPr id="8" name="Text Placeholder 7"/>
          <p:cNvSpPr>
            <a:spLocks noGrp="1"/>
          </p:cNvSpPr>
          <p:nvPr>
            <p:ph type="body" sz="half" idx="3"/>
          </p:nvPr>
        </p:nvSpPr>
        <p:spPr>
          <a:xfrm>
            <a:off x="4572000" y="1447800"/>
            <a:ext cx="4495800" cy="762000"/>
          </a:xfrm>
        </p:spPr>
        <p:txBody>
          <a:bodyPr/>
          <a:lstStyle/>
          <a:p>
            <a:pPr algn="ctr"/>
            <a:r>
              <a:rPr lang="en-US" sz="2800" dirty="0" smtClean="0"/>
              <a:t>President of Yale, 1795</a:t>
            </a:r>
            <a:endParaRPr lang="en-US" sz="2800" dirty="0"/>
          </a:p>
        </p:txBody>
      </p:sp>
      <p:sp>
        <p:nvSpPr>
          <p:cNvPr id="9" name="Content Placeholder 8"/>
          <p:cNvSpPr>
            <a:spLocks noGrp="1"/>
          </p:cNvSpPr>
          <p:nvPr>
            <p:ph sz="half" idx="4"/>
          </p:nvPr>
        </p:nvSpPr>
        <p:spPr>
          <a:xfrm>
            <a:off x="4191000" y="2247900"/>
            <a:ext cx="4876800" cy="3886200"/>
          </a:xfrm>
        </p:spPr>
        <p:txBody>
          <a:bodyPr>
            <a:noAutofit/>
          </a:bodyPr>
          <a:lstStyle/>
          <a:p>
            <a:r>
              <a:rPr lang="en-US" sz="3200" b="1" dirty="0" smtClean="0">
                <a:solidFill>
                  <a:schemeClr val="accent6"/>
                </a:solidFill>
              </a:rPr>
              <a:t>“The college was in a most ungodly state. The college church was extinct. Most of the students were skeptical, and rowdies were plenty.”</a:t>
            </a:r>
            <a:endParaRPr lang="en-US" sz="3200" b="1" dirty="0">
              <a:solidFill>
                <a:schemeClr val="accent6"/>
              </a:solidFill>
            </a:endParaRPr>
          </a:p>
        </p:txBody>
      </p:sp>
      <p:pic>
        <p:nvPicPr>
          <p:cNvPr id="12" name="Content Placeholder 11" descr="Timothy_Dwight_IV.jpg"/>
          <p:cNvPicPr>
            <a:picLocks noGrp="1" noChangeAspect="1"/>
          </p:cNvPicPr>
          <p:nvPr>
            <p:ph sz="half" idx="2"/>
          </p:nvPr>
        </p:nvPicPr>
        <p:blipFill>
          <a:blip r:embed="rId2" cstate="print"/>
          <a:srcRect l="-10546" r="-10546"/>
          <a:stretch>
            <a:fillRect/>
          </a:stretch>
        </p:blipFill>
        <p:spPr>
          <a:xfrm>
            <a:off x="533400" y="2247900"/>
            <a:ext cx="3733800" cy="3886200"/>
          </a:xfrm>
          <a:prstGeom prst="rect">
            <a:avLst/>
          </a:prstGeom>
          <a:ln>
            <a:noFill/>
          </a:ln>
          <a:effectLst>
            <a:outerShdw blurRad="292100" dist="139700" dir="2700000" algn="tl" rotWithShape="0">
              <a:srgbClr val="333333">
                <a:alpha val="65000"/>
              </a:srgbClr>
            </a:outerShdw>
          </a:effectLst>
        </p:spPr>
      </p:pic>
      <p:sp>
        <p:nvSpPr>
          <p:cNvPr id="13" name="Footer Placeholder 12"/>
          <p:cNvSpPr>
            <a:spLocks noGrp="1"/>
          </p:cNvSpPr>
          <p:nvPr>
            <p:ph type="ftr" sz="quarter" idx="11"/>
          </p:nvPr>
        </p:nvSpPr>
        <p:spPr>
          <a:xfrm>
            <a:off x="914400" y="6172200"/>
            <a:ext cx="7696200" cy="457200"/>
          </a:xfrm>
        </p:spPr>
        <p:txBody>
          <a:bodyPr/>
          <a:lstStyle/>
          <a:p>
            <a:pPr algn="r"/>
            <a:r>
              <a:rPr lang="en-US" sz="2000" i="1" dirty="0" smtClean="0">
                <a:solidFill>
                  <a:srgbClr val="1B587C"/>
                </a:solidFill>
              </a:rPr>
              <a:t>US History for Christian Schools, </a:t>
            </a:r>
            <a:r>
              <a:rPr lang="en-US" sz="2000" dirty="0" err="1" smtClean="0">
                <a:solidFill>
                  <a:srgbClr val="1B587C"/>
                </a:solidFill>
              </a:rPr>
              <a:t>p</a:t>
            </a:r>
            <a:r>
              <a:rPr lang="en-US" sz="2000" dirty="0" smtClean="0">
                <a:solidFill>
                  <a:srgbClr val="1B587C"/>
                </a:solidFill>
              </a:rPr>
              <a:t>. 232</a:t>
            </a:r>
            <a:endParaRPr lang="en-US" sz="2000" dirty="0">
              <a:solidFill>
                <a:srgbClr val="1B587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America’s Beginning</a:t>
            </a:r>
            <a:endParaRPr lang="en-US" dirty="0">
              <a:solidFill>
                <a:schemeClr val="accent1"/>
              </a:solidFill>
            </a:endParaRPr>
          </a:p>
        </p:txBody>
      </p:sp>
      <p:sp>
        <p:nvSpPr>
          <p:cNvPr id="3" name="Content Placeholder 2"/>
          <p:cNvSpPr>
            <a:spLocks noGrp="1"/>
          </p:cNvSpPr>
          <p:nvPr>
            <p:ph sz="quarter" idx="1"/>
          </p:nvPr>
        </p:nvSpPr>
        <p:spPr/>
        <p:txBody>
          <a:bodyPr>
            <a:normAutofit/>
          </a:bodyPr>
          <a:lstStyle/>
          <a:p>
            <a:r>
              <a:rPr lang="en-US" sz="3200" b="1" dirty="0" smtClean="0">
                <a:solidFill>
                  <a:schemeClr val="accent3"/>
                </a:solidFill>
              </a:rPr>
              <a:t>Puritanism. (View of the vast majority of colonists.)</a:t>
            </a:r>
          </a:p>
          <a:p>
            <a:pPr lvl="1">
              <a:buClr>
                <a:schemeClr val="accent3">
                  <a:lumMod val="60000"/>
                  <a:lumOff val="40000"/>
                </a:schemeClr>
              </a:buClr>
              <a:buFont typeface="Arial" pitchFamily="34" charset="0"/>
              <a:buChar char="•"/>
            </a:pPr>
            <a:r>
              <a:rPr lang="en-US" sz="3200" b="1" dirty="0" smtClean="0">
                <a:solidFill>
                  <a:schemeClr val="accent3"/>
                </a:solidFill>
              </a:rPr>
              <a:t>There is a God.</a:t>
            </a:r>
          </a:p>
          <a:p>
            <a:pPr lvl="1">
              <a:buClr>
                <a:schemeClr val="accent3">
                  <a:lumMod val="60000"/>
                  <a:lumOff val="40000"/>
                </a:schemeClr>
              </a:buClr>
              <a:buFont typeface="Arial" pitchFamily="34" charset="0"/>
              <a:buChar char="•"/>
            </a:pPr>
            <a:r>
              <a:rPr lang="en-US" sz="3200" b="1" dirty="0" smtClean="0">
                <a:solidFill>
                  <a:schemeClr val="accent3"/>
                </a:solidFill>
              </a:rPr>
              <a:t>He is the Creator, and He is Holy.</a:t>
            </a:r>
          </a:p>
          <a:p>
            <a:pPr lvl="1">
              <a:buClr>
                <a:schemeClr val="accent3">
                  <a:lumMod val="60000"/>
                  <a:lumOff val="40000"/>
                </a:schemeClr>
              </a:buClr>
              <a:buFont typeface="Arial" pitchFamily="34" charset="0"/>
              <a:buChar char="•"/>
            </a:pPr>
            <a:r>
              <a:rPr lang="en-US" sz="3200" b="1" dirty="0" smtClean="0">
                <a:solidFill>
                  <a:schemeClr val="accent3"/>
                </a:solidFill>
              </a:rPr>
              <a:t>We must conform to His standards.</a:t>
            </a:r>
          </a:p>
          <a:p>
            <a:pPr lvl="1">
              <a:buClr>
                <a:schemeClr val="accent3">
                  <a:lumMod val="60000"/>
                  <a:lumOff val="40000"/>
                </a:schemeClr>
              </a:buClr>
              <a:buFont typeface="Arial" pitchFamily="34" charset="0"/>
              <a:buChar char="•"/>
            </a:pPr>
            <a:r>
              <a:rPr lang="en-US" sz="3200" b="1" dirty="0" smtClean="0">
                <a:solidFill>
                  <a:schemeClr val="accent3"/>
                </a:solidFill>
              </a:rPr>
              <a:t>Faith in Jesus Christ is the only way of salvation.</a:t>
            </a:r>
          </a:p>
          <a:p>
            <a:pPr lvl="1"/>
            <a:endParaRPr lang="en-US" b="1" dirty="0" smtClean="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smtClean="0">
                <a:solidFill>
                  <a:schemeClr val="accent3">
                    <a:lumMod val="75000"/>
                  </a:schemeClr>
                </a:solidFill>
              </a:rPr>
              <a:t>The Start of the 2</a:t>
            </a:r>
            <a:r>
              <a:rPr lang="en-US" b="1" baseline="30000" dirty="0" smtClean="0">
                <a:solidFill>
                  <a:schemeClr val="accent3">
                    <a:lumMod val="75000"/>
                  </a:schemeClr>
                </a:solidFill>
              </a:rPr>
              <a:t>nd</a:t>
            </a:r>
            <a:r>
              <a:rPr lang="en-US" b="1" dirty="0" smtClean="0">
                <a:solidFill>
                  <a:schemeClr val="accent3">
                    <a:lumMod val="75000"/>
                  </a:schemeClr>
                </a:solidFill>
              </a:rPr>
              <a:t> Great Awakening</a:t>
            </a:r>
            <a:endParaRPr lang="en-US" b="1" dirty="0">
              <a:solidFill>
                <a:schemeClr val="accent3">
                  <a:lumMod val="75000"/>
                </a:schemeClr>
              </a:solidFill>
            </a:endParaRPr>
          </a:p>
        </p:txBody>
      </p:sp>
      <p:sp>
        <p:nvSpPr>
          <p:cNvPr id="5" name="Text Placeholder 4"/>
          <p:cNvSpPr>
            <a:spLocks noGrp="1"/>
          </p:cNvSpPr>
          <p:nvPr>
            <p:ph type="body" idx="1"/>
          </p:nvPr>
        </p:nvSpPr>
        <p:spPr>
          <a:xfrm>
            <a:off x="533400" y="1447800"/>
            <a:ext cx="3733800" cy="762000"/>
          </a:xfrm>
        </p:spPr>
        <p:txBody>
          <a:bodyPr/>
          <a:lstStyle/>
          <a:p>
            <a:pPr algn="ctr"/>
            <a:r>
              <a:rPr lang="en-US" sz="2800" dirty="0" smtClean="0"/>
              <a:t>Timothy Dwight IV</a:t>
            </a:r>
            <a:endParaRPr lang="en-US" sz="2800" dirty="0"/>
          </a:p>
        </p:txBody>
      </p:sp>
      <p:sp>
        <p:nvSpPr>
          <p:cNvPr id="8" name="Text Placeholder 7"/>
          <p:cNvSpPr>
            <a:spLocks noGrp="1"/>
          </p:cNvSpPr>
          <p:nvPr>
            <p:ph type="body" sz="half" idx="3"/>
          </p:nvPr>
        </p:nvSpPr>
        <p:spPr>
          <a:xfrm>
            <a:off x="4572000" y="1447800"/>
            <a:ext cx="4495800" cy="762000"/>
          </a:xfrm>
        </p:spPr>
        <p:txBody>
          <a:bodyPr/>
          <a:lstStyle/>
          <a:p>
            <a:pPr algn="ctr"/>
            <a:r>
              <a:rPr lang="en-US" sz="2800" dirty="0" smtClean="0"/>
              <a:t>President of Yale, 1795</a:t>
            </a:r>
            <a:endParaRPr lang="en-US" sz="2800" dirty="0"/>
          </a:p>
        </p:txBody>
      </p:sp>
      <p:sp>
        <p:nvSpPr>
          <p:cNvPr id="9" name="Content Placeholder 8"/>
          <p:cNvSpPr>
            <a:spLocks noGrp="1"/>
          </p:cNvSpPr>
          <p:nvPr>
            <p:ph sz="half" idx="4"/>
          </p:nvPr>
        </p:nvSpPr>
        <p:spPr>
          <a:xfrm>
            <a:off x="4191000" y="2247900"/>
            <a:ext cx="4876800" cy="3886200"/>
          </a:xfrm>
        </p:spPr>
        <p:txBody>
          <a:bodyPr>
            <a:noAutofit/>
          </a:bodyPr>
          <a:lstStyle/>
          <a:p>
            <a:r>
              <a:rPr lang="en-US" sz="3200" b="1" dirty="0">
                <a:solidFill>
                  <a:schemeClr val="accent6"/>
                </a:solidFill>
              </a:rPr>
              <a:t>“Wine and liquors were kept in many rooms; intemperance, profanity, gambling, and licentiousness were common.”</a:t>
            </a:r>
          </a:p>
        </p:txBody>
      </p:sp>
      <p:pic>
        <p:nvPicPr>
          <p:cNvPr id="12" name="Content Placeholder 11" descr="Timothy_Dwight_IV.jpg"/>
          <p:cNvPicPr>
            <a:picLocks noGrp="1" noChangeAspect="1"/>
          </p:cNvPicPr>
          <p:nvPr>
            <p:ph sz="half" idx="2"/>
          </p:nvPr>
        </p:nvPicPr>
        <p:blipFill>
          <a:blip r:embed="rId2" cstate="print"/>
          <a:srcRect l="-10546" r="-10546"/>
          <a:stretch>
            <a:fillRect/>
          </a:stretch>
        </p:blipFill>
        <p:spPr>
          <a:xfrm>
            <a:off x="533400" y="2247900"/>
            <a:ext cx="3733800" cy="3886200"/>
          </a:xfrm>
          <a:prstGeom prst="rect">
            <a:avLst/>
          </a:prstGeom>
          <a:ln>
            <a:noFill/>
          </a:ln>
          <a:effectLst>
            <a:outerShdw blurRad="292100" dist="139700" dir="2700000" algn="tl" rotWithShape="0">
              <a:srgbClr val="333333">
                <a:alpha val="65000"/>
              </a:srgbClr>
            </a:outerShdw>
          </a:effectLst>
        </p:spPr>
      </p:pic>
      <p:sp>
        <p:nvSpPr>
          <p:cNvPr id="13" name="Footer Placeholder 12"/>
          <p:cNvSpPr>
            <a:spLocks noGrp="1"/>
          </p:cNvSpPr>
          <p:nvPr>
            <p:ph type="ftr" sz="quarter" idx="11"/>
          </p:nvPr>
        </p:nvSpPr>
        <p:spPr>
          <a:xfrm>
            <a:off x="914400" y="6172200"/>
            <a:ext cx="7696200" cy="457200"/>
          </a:xfrm>
        </p:spPr>
        <p:txBody>
          <a:bodyPr/>
          <a:lstStyle/>
          <a:p>
            <a:pPr algn="r"/>
            <a:r>
              <a:rPr lang="en-US" sz="2000" i="1" dirty="0" smtClean="0">
                <a:solidFill>
                  <a:srgbClr val="1B587C"/>
                </a:solidFill>
              </a:rPr>
              <a:t>US History for Christian Schools, </a:t>
            </a:r>
            <a:r>
              <a:rPr lang="en-US" sz="2000" dirty="0" err="1" smtClean="0">
                <a:solidFill>
                  <a:srgbClr val="1B587C"/>
                </a:solidFill>
              </a:rPr>
              <a:t>p</a:t>
            </a:r>
            <a:r>
              <a:rPr lang="en-US" sz="2000" dirty="0" smtClean="0">
                <a:solidFill>
                  <a:srgbClr val="1B587C"/>
                </a:solidFill>
              </a:rPr>
              <a:t>. 232</a:t>
            </a:r>
            <a:endParaRPr lang="en-US" sz="2000" dirty="0">
              <a:solidFill>
                <a:srgbClr val="1B587C"/>
              </a:solidFill>
            </a:endParaRPr>
          </a:p>
        </p:txBody>
      </p:sp>
    </p:spTree>
    <p:extLst>
      <p:ext uri="{BB962C8B-B14F-4D97-AF65-F5344CB8AC3E}">
        <p14:creationId xmlns:p14="http://schemas.microsoft.com/office/powerpoint/2010/main" val="22663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smtClean="0">
                <a:solidFill>
                  <a:schemeClr val="accent3">
                    <a:lumMod val="75000"/>
                  </a:schemeClr>
                </a:solidFill>
              </a:rPr>
              <a:t>The Start of the 2</a:t>
            </a:r>
            <a:r>
              <a:rPr lang="en-US" b="1" baseline="30000" dirty="0" smtClean="0">
                <a:solidFill>
                  <a:schemeClr val="accent3">
                    <a:lumMod val="75000"/>
                  </a:schemeClr>
                </a:solidFill>
              </a:rPr>
              <a:t>nd</a:t>
            </a:r>
            <a:r>
              <a:rPr lang="en-US" b="1" dirty="0" smtClean="0">
                <a:solidFill>
                  <a:schemeClr val="accent3">
                    <a:lumMod val="75000"/>
                  </a:schemeClr>
                </a:solidFill>
              </a:rPr>
              <a:t> Great Awakening</a:t>
            </a:r>
            <a:endParaRPr lang="en-US" b="1" dirty="0">
              <a:solidFill>
                <a:schemeClr val="accent3">
                  <a:lumMod val="75000"/>
                </a:schemeClr>
              </a:solidFill>
            </a:endParaRPr>
          </a:p>
        </p:txBody>
      </p:sp>
      <p:sp>
        <p:nvSpPr>
          <p:cNvPr id="5" name="Text Placeholder 4"/>
          <p:cNvSpPr>
            <a:spLocks noGrp="1"/>
          </p:cNvSpPr>
          <p:nvPr>
            <p:ph type="body" idx="1"/>
          </p:nvPr>
        </p:nvSpPr>
        <p:spPr>
          <a:xfrm>
            <a:off x="533400" y="1447800"/>
            <a:ext cx="3733800" cy="762000"/>
          </a:xfrm>
        </p:spPr>
        <p:txBody>
          <a:bodyPr/>
          <a:lstStyle/>
          <a:p>
            <a:pPr algn="ctr"/>
            <a:r>
              <a:rPr lang="en-US" sz="2800" dirty="0" smtClean="0"/>
              <a:t>Timothy Dwight IV</a:t>
            </a:r>
            <a:endParaRPr lang="en-US" sz="2800" dirty="0"/>
          </a:p>
        </p:txBody>
      </p:sp>
      <p:sp>
        <p:nvSpPr>
          <p:cNvPr id="8" name="Text Placeholder 7"/>
          <p:cNvSpPr>
            <a:spLocks noGrp="1"/>
          </p:cNvSpPr>
          <p:nvPr>
            <p:ph type="body" sz="half" idx="3"/>
          </p:nvPr>
        </p:nvSpPr>
        <p:spPr>
          <a:xfrm>
            <a:off x="4572000" y="1447800"/>
            <a:ext cx="4495800" cy="762000"/>
          </a:xfrm>
        </p:spPr>
        <p:txBody>
          <a:bodyPr/>
          <a:lstStyle/>
          <a:p>
            <a:pPr algn="ctr"/>
            <a:r>
              <a:rPr lang="en-US" sz="2800" dirty="0" smtClean="0"/>
              <a:t>President of Yale, 1795</a:t>
            </a:r>
            <a:endParaRPr lang="en-US" sz="2800" dirty="0"/>
          </a:p>
        </p:txBody>
      </p:sp>
      <p:sp>
        <p:nvSpPr>
          <p:cNvPr id="9" name="Content Placeholder 8"/>
          <p:cNvSpPr>
            <a:spLocks noGrp="1"/>
          </p:cNvSpPr>
          <p:nvPr>
            <p:ph sz="half" idx="4"/>
          </p:nvPr>
        </p:nvSpPr>
        <p:spPr>
          <a:xfrm>
            <a:off x="4191000" y="2247900"/>
            <a:ext cx="4876800" cy="3886200"/>
          </a:xfrm>
        </p:spPr>
        <p:txBody>
          <a:bodyPr>
            <a:noAutofit/>
          </a:bodyPr>
          <a:lstStyle/>
          <a:p>
            <a:r>
              <a:rPr lang="en-US" sz="3200" b="1" dirty="0">
                <a:solidFill>
                  <a:schemeClr val="accent6"/>
                </a:solidFill>
              </a:rPr>
              <a:t>Grandson of Jonathan Edwards.</a:t>
            </a:r>
          </a:p>
          <a:p>
            <a:r>
              <a:rPr lang="en-US" sz="3200" b="1" dirty="0">
                <a:solidFill>
                  <a:schemeClr val="accent6"/>
                </a:solidFill>
              </a:rPr>
              <a:t>Held public debates on Christianity</a:t>
            </a:r>
            <a:r>
              <a:rPr lang="en-US" sz="3200" b="1" dirty="0" smtClean="0">
                <a:solidFill>
                  <a:schemeClr val="accent6"/>
                </a:solidFill>
              </a:rPr>
              <a:t>.</a:t>
            </a:r>
            <a:endParaRPr lang="en-US" sz="3200" b="1" dirty="0">
              <a:solidFill>
                <a:schemeClr val="accent6"/>
              </a:solidFill>
            </a:endParaRPr>
          </a:p>
        </p:txBody>
      </p:sp>
      <p:pic>
        <p:nvPicPr>
          <p:cNvPr id="12" name="Content Placeholder 11" descr="Timothy_Dwight_IV.jpg"/>
          <p:cNvPicPr>
            <a:picLocks noGrp="1" noChangeAspect="1"/>
          </p:cNvPicPr>
          <p:nvPr>
            <p:ph sz="half" idx="2"/>
          </p:nvPr>
        </p:nvPicPr>
        <p:blipFill>
          <a:blip r:embed="rId2" cstate="print"/>
          <a:srcRect l="-10546" r="-10546"/>
          <a:stretch>
            <a:fillRect/>
          </a:stretch>
        </p:blipFill>
        <p:spPr>
          <a:xfrm>
            <a:off x="533400" y="2247900"/>
            <a:ext cx="3733800" cy="3886200"/>
          </a:xfrm>
          <a:prstGeom prst="rect">
            <a:avLst/>
          </a:prstGeom>
          <a:ln>
            <a:noFill/>
          </a:ln>
          <a:effectLst>
            <a:outerShdw blurRad="292100" dist="139700" dir="2700000" algn="tl" rotWithShape="0">
              <a:srgbClr val="333333">
                <a:alpha val="65000"/>
              </a:srgbClr>
            </a:outerShdw>
          </a:effectLst>
        </p:spPr>
      </p:pic>
      <p:sp>
        <p:nvSpPr>
          <p:cNvPr id="13" name="Footer Placeholder 12"/>
          <p:cNvSpPr>
            <a:spLocks noGrp="1"/>
          </p:cNvSpPr>
          <p:nvPr>
            <p:ph type="ftr" sz="quarter" idx="11"/>
          </p:nvPr>
        </p:nvSpPr>
        <p:spPr>
          <a:xfrm>
            <a:off x="914400" y="6172200"/>
            <a:ext cx="7696200" cy="457200"/>
          </a:xfrm>
        </p:spPr>
        <p:txBody>
          <a:bodyPr/>
          <a:lstStyle/>
          <a:p>
            <a:pPr algn="r"/>
            <a:r>
              <a:rPr lang="en-US" sz="2000" i="1" dirty="0" smtClean="0">
                <a:solidFill>
                  <a:srgbClr val="1B587C"/>
                </a:solidFill>
              </a:rPr>
              <a:t>US History for Christian Schools, </a:t>
            </a:r>
            <a:r>
              <a:rPr lang="en-US" sz="2000" dirty="0" err="1" smtClean="0">
                <a:solidFill>
                  <a:srgbClr val="1B587C"/>
                </a:solidFill>
              </a:rPr>
              <a:t>p</a:t>
            </a:r>
            <a:r>
              <a:rPr lang="en-US" sz="2000" dirty="0" smtClean="0">
                <a:solidFill>
                  <a:srgbClr val="1B587C"/>
                </a:solidFill>
              </a:rPr>
              <a:t>. 232</a:t>
            </a:r>
            <a:endParaRPr lang="en-US" sz="2000" dirty="0">
              <a:solidFill>
                <a:srgbClr val="1B587C"/>
              </a:solidFill>
            </a:endParaRPr>
          </a:p>
        </p:txBody>
      </p:sp>
    </p:spTree>
    <p:extLst>
      <p:ext uri="{BB962C8B-B14F-4D97-AF65-F5344CB8AC3E}">
        <p14:creationId xmlns:p14="http://schemas.microsoft.com/office/powerpoint/2010/main" val="123263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smtClean="0">
                <a:solidFill>
                  <a:schemeClr val="accent3">
                    <a:lumMod val="75000"/>
                  </a:schemeClr>
                </a:solidFill>
              </a:rPr>
              <a:t>The Start of the 2</a:t>
            </a:r>
            <a:r>
              <a:rPr lang="en-US" b="1" baseline="30000" dirty="0" smtClean="0">
                <a:solidFill>
                  <a:schemeClr val="accent3">
                    <a:lumMod val="75000"/>
                  </a:schemeClr>
                </a:solidFill>
              </a:rPr>
              <a:t>nd</a:t>
            </a:r>
            <a:r>
              <a:rPr lang="en-US" b="1" dirty="0" smtClean="0">
                <a:solidFill>
                  <a:schemeClr val="accent3">
                    <a:lumMod val="75000"/>
                  </a:schemeClr>
                </a:solidFill>
              </a:rPr>
              <a:t> Great Awakening</a:t>
            </a:r>
            <a:endParaRPr lang="en-US" b="1" dirty="0">
              <a:solidFill>
                <a:schemeClr val="accent3">
                  <a:lumMod val="75000"/>
                </a:schemeClr>
              </a:solidFill>
            </a:endParaRPr>
          </a:p>
        </p:txBody>
      </p:sp>
      <p:sp>
        <p:nvSpPr>
          <p:cNvPr id="5" name="Text Placeholder 4"/>
          <p:cNvSpPr>
            <a:spLocks noGrp="1"/>
          </p:cNvSpPr>
          <p:nvPr>
            <p:ph type="body" idx="1"/>
          </p:nvPr>
        </p:nvSpPr>
        <p:spPr>
          <a:xfrm>
            <a:off x="533400" y="1447800"/>
            <a:ext cx="3733800" cy="762000"/>
          </a:xfrm>
        </p:spPr>
        <p:txBody>
          <a:bodyPr/>
          <a:lstStyle/>
          <a:p>
            <a:pPr algn="ctr"/>
            <a:r>
              <a:rPr lang="en-US" sz="2800" dirty="0" smtClean="0"/>
              <a:t>Timothy Dwight IV</a:t>
            </a:r>
            <a:endParaRPr lang="en-US" sz="2800" dirty="0"/>
          </a:p>
        </p:txBody>
      </p:sp>
      <p:sp>
        <p:nvSpPr>
          <p:cNvPr id="8" name="Text Placeholder 7"/>
          <p:cNvSpPr>
            <a:spLocks noGrp="1"/>
          </p:cNvSpPr>
          <p:nvPr>
            <p:ph type="body" sz="half" idx="3"/>
          </p:nvPr>
        </p:nvSpPr>
        <p:spPr>
          <a:xfrm>
            <a:off x="4572000" y="1447800"/>
            <a:ext cx="4495800" cy="762000"/>
          </a:xfrm>
        </p:spPr>
        <p:txBody>
          <a:bodyPr/>
          <a:lstStyle/>
          <a:p>
            <a:pPr algn="ctr"/>
            <a:r>
              <a:rPr lang="en-US" sz="2800" dirty="0" smtClean="0"/>
              <a:t>President of Yale, 1795</a:t>
            </a:r>
            <a:endParaRPr lang="en-US" sz="2800" dirty="0"/>
          </a:p>
        </p:txBody>
      </p:sp>
      <p:sp>
        <p:nvSpPr>
          <p:cNvPr id="9" name="Content Placeholder 8"/>
          <p:cNvSpPr>
            <a:spLocks noGrp="1"/>
          </p:cNvSpPr>
          <p:nvPr>
            <p:ph sz="half" idx="4"/>
          </p:nvPr>
        </p:nvSpPr>
        <p:spPr>
          <a:xfrm>
            <a:off x="4191000" y="2247900"/>
            <a:ext cx="4876800" cy="3886200"/>
          </a:xfrm>
        </p:spPr>
        <p:txBody>
          <a:bodyPr>
            <a:noAutofit/>
          </a:bodyPr>
          <a:lstStyle/>
          <a:p>
            <a:r>
              <a:rPr lang="en-US" sz="3200" b="1" dirty="0" smtClean="0">
                <a:solidFill>
                  <a:schemeClr val="accent6"/>
                </a:solidFill>
              </a:rPr>
              <a:t>Preached </a:t>
            </a:r>
            <a:r>
              <a:rPr lang="en-US" sz="3200" b="1" dirty="0">
                <a:solidFill>
                  <a:schemeClr val="accent6"/>
                </a:solidFill>
              </a:rPr>
              <a:t>basic Christian theology in chapels.</a:t>
            </a:r>
          </a:p>
          <a:p>
            <a:r>
              <a:rPr lang="en-US" sz="3200" b="1" dirty="0">
                <a:solidFill>
                  <a:schemeClr val="accent6"/>
                </a:solidFill>
              </a:rPr>
              <a:t>1/3 of students converted!</a:t>
            </a:r>
          </a:p>
        </p:txBody>
      </p:sp>
      <p:pic>
        <p:nvPicPr>
          <p:cNvPr id="12" name="Content Placeholder 11" descr="Timothy_Dwight_IV.jpg"/>
          <p:cNvPicPr>
            <a:picLocks noGrp="1" noChangeAspect="1"/>
          </p:cNvPicPr>
          <p:nvPr>
            <p:ph sz="half" idx="2"/>
          </p:nvPr>
        </p:nvPicPr>
        <p:blipFill>
          <a:blip r:embed="rId2" cstate="print"/>
          <a:srcRect l="-10546" r="-10546"/>
          <a:stretch>
            <a:fillRect/>
          </a:stretch>
        </p:blipFill>
        <p:spPr>
          <a:xfrm>
            <a:off x="533400" y="2247900"/>
            <a:ext cx="3733800" cy="3886200"/>
          </a:xfrm>
          <a:prstGeom prst="rect">
            <a:avLst/>
          </a:prstGeom>
          <a:ln>
            <a:noFill/>
          </a:ln>
          <a:effectLst>
            <a:outerShdw blurRad="292100" dist="139700" dir="2700000" algn="tl" rotWithShape="0">
              <a:srgbClr val="333333">
                <a:alpha val="65000"/>
              </a:srgbClr>
            </a:outerShdw>
          </a:effectLst>
        </p:spPr>
      </p:pic>
      <p:sp>
        <p:nvSpPr>
          <p:cNvPr id="13" name="Footer Placeholder 12"/>
          <p:cNvSpPr>
            <a:spLocks noGrp="1"/>
          </p:cNvSpPr>
          <p:nvPr>
            <p:ph type="ftr" sz="quarter" idx="11"/>
          </p:nvPr>
        </p:nvSpPr>
        <p:spPr>
          <a:xfrm>
            <a:off x="914400" y="6172200"/>
            <a:ext cx="7696200" cy="457200"/>
          </a:xfrm>
        </p:spPr>
        <p:txBody>
          <a:bodyPr/>
          <a:lstStyle/>
          <a:p>
            <a:pPr algn="r"/>
            <a:r>
              <a:rPr lang="en-US" sz="2000" i="1" dirty="0" smtClean="0">
                <a:solidFill>
                  <a:srgbClr val="1B587C"/>
                </a:solidFill>
              </a:rPr>
              <a:t>US History for Christian Schools, </a:t>
            </a:r>
            <a:r>
              <a:rPr lang="en-US" sz="2000" dirty="0" err="1" smtClean="0">
                <a:solidFill>
                  <a:srgbClr val="1B587C"/>
                </a:solidFill>
              </a:rPr>
              <a:t>p</a:t>
            </a:r>
            <a:r>
              <a:rPr lang="en-US" sz="2000" dirty="0" smtClean="0">
                <a:solidFill>
                  <a:srgbClr val="1B587C"/>
                </a:solidFill>
              </a:rPr>
              <a:t>. 232</a:t>
            </a:r>
            <a:endParaRPr lang="en-US" sz="2000" dirty="0">
              <a:solidFill>
                <a:srgbClr val="1B587C"/>
              </a:solidFill>
            </a:endParaRPr>
          </a:p>
        </p:txBody>
      </p:sp>
    </p:spTree>
    <p:extLst>
      <p:ext uri="{BB962C8B-B14F-4D97-AF65-F5344CB8AC3E}">
        <p14:creationId xmlns:p14="http://schemas.microsoft.com/office/powerpoint/2010/main" val="399474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b="1" dirty="0" smtClean="0">
                <a:solidFill>
                  <a:schemeClr val="accent3">
                    <a:lumMod val="75000"/>
                  </a:schemeClr>
                </a:solidFill>
              </a:rPr>
              <a:t>Camp Meetings in the West</a:t>
            </a:r>
            <a:endParaRPr lang="en-US" b="1" dirty="0">
              <a:solidFill>
                <a:schemeClr val="accent3">
                  <a:lumMod val="75000"/>
                </a:schemeClr>
              </a:solidFill>
            </a:endParaRPr>
          </a:p>
        </p:txBody>
      </p:sp>
      <p:sp>
        <p:nvSpPr>
          <p:cNvPr id="5" name="Text Placeholder 4"/>
          <p:cNvSpPr>
            <a:spLocks noGrp="1"/>
          </p:cNvSpPr>
          <p:nvPr>
            <p:ph type="body" idx="1"/>
          </p:nvPr>
        </p:nvSpPr>
        <p:spPr/>
        <p:txBody>
          <a:bodyPr/>
          <a:lstStyle/>
          <a:p>
            <a:pPr algn="ctr"/>
            <a:r>
              <a:rPr lang="en-US" dirty="0" smtClean="0"/>
              <a:t>Methodist Camp Meeting 1839</a:t>
            </a:r>
            <a:endParaRPr lang="en-US" dirty="0"/>
          </a:p>
        </p:txBody>
      </p:sp>
      <p:sp>
        <p:nvSpPr>
          <p:cNvPr id="8" name="Text Placeholder 7"/>
          <p:cNvSpPr>
            <a:spLocks noGrp="1"/>
          </p:cNvSpPr>
          <p:nvPr>
            <p:ph type="body" sz="half" idx="3"/>
          </p:nvPr>
        </p:nvSpPr>
        <p:spPr/>
        <p:txBody>
          <a:bodyPr/>
          <a:lstStyle/>
          <a:p>
            <a:pPr algn="ctr"/>
            <a:endParaRPr lang="en-US" dirty="0"/>
          </a:p>
        </p:txBody>
      </p:sp>
      <p:sp>
        <p:nvSpPr>
          <p:cNvPr id="9" name="Content Placeholder 8"/>
          <p:cNvSpPr>
            <a:spLocks noGrp="1"/>
          </p:cNvSpPr>
          <p:nvPr>
            <p:ph sz="half" idx="4"/>
          </p:nvPr>
        </p:nvSpPr>
        <p:spPr/>
        <p:txBody>
          <a:bodyPr>
            <a:noAutofit/>
          </a:bodyPr>
          <a:lstStyle/>
          <a:p>
            <a:r>
              <a:rPr lang="en-US" sz="3200" b="1" dirty="0" smtClean="0">
                <a:solidFill>
                  <a:schemeClr val="accent6"/>
                </a:solidFill>
              </a:rPr>
              <a:t>Presbyterian James McGready started first camp meeting, 1800, Logan, Kentucky</a:t>
            </a:r>
          </a:p>
        </p:txBody>
      </p:sp>
      <p:sp>
        <p:nvSpPr>
          <p:cNvPr id="13" name="Footer Placeholder 12"/>
          <p:cNvSpPr>
            <a:spLocks noGrp="1"/>
          </p:cNvSpPr>
          <p:nvPr>
            <p:ph type="ftr" sz="quarter" idx="11"/>
          </p:nvPr>
        </p:nvSpPr>
        <p:spPr>
          <a:xfrm>
            <a:off x="914400" y="6172200"/>
            <a:ext cx="7696200" cy="457200"/>
          </a:xfrm>
        </p:spPr>
        <p:txBody>
          <a:bodyPr/>
          <a:lstStyle/>
          <a:p>
            <a:pPr algn="r"/>
            <a:r>
              <a:rPr lang="en-US" sz="2000" dirty="0" smtClean="0">
                <a:solidFill>
                  <a:srgbClr val="1B587C"/>
                </a:solidFill>
              </a:rPr>
              <a:t>US History for Christian Schools, </a:t>
            </a:r>
            <a:r>
              <a:rPr lang="en-US" sz="2000" dirty="0" err="1" smtClean="0">
                <a:solidFill>
                  <a:srgbClr val="1B587C"/>
                </a:solidFill>
              </a:rPr>
              <a:t>p</a:t>
            </a:r>
            <a:r>
              <a:rPr lang="en-US" sz="2000" dirty="0" smtClean="0">
                <a:solidFill>
                  <a:srgbClr val="1B587C"/>
                </a:solidFill>
              </a:rPr>
              <a:t>. 234</a:t>
            </a:r>
            <a:endParaRPr lang="en-US" sz="2000" dirty="0">
              <a:solidFill>
                <a:srgbClr val="1B587C"/>
              </a:solidFill>
            </a:endParaRPr>
          </a:p>
        </p:txBody>
      </p:sp>
      <p:pic>
        <p:nvPicPr>
          <p:cNvPr id="11" name="Content Placeholder 10" descr="1839-methodist-campmtng.jpg"/>
          <p:cNvPicPr>
            <a:picLocks noGrp="1" noChangeAspect="1"/>
          </p:cNvPicPr>
          <p:nvPr>
            <p:ph sz="half" idx="2"/>
          </p:nvPr>
        </p:nvPicPr>
        <p:blipFill>
          <a:blip r:embed="rId2" cstate="print"/>
          <a:srcRect t="-21686" b="-21686"/>
          <a:stretch>
            <a:fillRect/>
          </a:stretch>
        </p:blipFill>
        <p:spPr>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b="1" dirty="0" smtClean="0">
                <a:solidFill>
                  <a:schemeClr val="accent3">
                    <a:lumMod val="75000"/>
                  </a:schemeClr>
                </a:solidFill>
              </a:rPr>
              <a:t>Camp Meetings in the West</a:t>
            </a:r>
            <a:endParaRPr lang="en-US" b="1" dirty="0">
              <a:solidFill>
                <a:schemeClr val="accent3">
                  <a:lumMod val="75000"/>
                </a:schemeClr>
              </a:solidFill>
            </a:endParaRPr>
          </a:p>
        </p:txBody>
      </p:sp>
      <p:sp>
        <p:nvSpPr>
          <p:cNvPr id="5" name="Text Placeholder 4"/>
          <p:cNvSpPr>
            <a:spLocks noGrp="1"/>
          </p:cNvSpPr>
          <p:nvPr>
            <p:ph type="body" idx="1"/>
          </p:nvPr>
        </p:nvSpPr>
        <p:spPr/>
        <p:txBody>
          <a:bodyPr/>
          <a:lstStyle/>
          <a:p>
            <a:pPr algn="ctr"/>
            <a:r>
              <a:rPr lang="en-US" dirty="0" smtClean="0"/>
              <a:t>Methodist Camp Meeting 1839</a:t>
            </a:r>
            <a:endParaRPr lang="en-US" dirty="0"/>
          </a:p>
        </p:txBody>
      </p:sp>
      <p:sp>
        <p:nvSpPr>
          <p:cNvPr id="8" name="Text Placeholder 7"/>
          <p:cNvSpPr>
            <a:spLocks noGrp="1"/>
          </p:cNvSpPr>
          <p:nvPr>
            <p:ph type="body" sz="half" idx="3"/>
          </p:nvPr>
        </p:nvSpPr>
        <p:spPr/>
        <p:txBody>
          <a:bodyPr/>
          <a:lstStyle/>
          <a:p>
            <a:pPr algn="ctr"/>
            <a:endParaRPr lang="en-US" dirty="0"/>
          </a:p>
        </p:txBody>
      </p:sp>
      <p:sp>
        <p:nvSpPr>
          <p:cNvPr id="9" name="Content Placeholder 8"/>
          <p:cNvSpPr>
            <a:spLocks noGrp="1"/>
          </p:cNvSpPr>
          <p:nvPr>
            <p:ph sz="half" idx="4"/>
          </p:nvPr>
        </p:nvSpPr>
        <p:spPr/>
        <p:txBody>
          <a:bodyPr>
            <a:noAutofit/>
          </a:bodyPr>
          <a:lstStyle/>
          <a:p>
            <a:r>
              <a:rPr lang="en-US" sz="3200" b="1" dirty="0" smtClean="0">
                <a:solidFill>
                  <a:schemeClr val="accent6"/>
                </a:solidFill>
              </a:rPr>
              <a:t>1801 Cane Ridge camp meeting drew 10,000- 25,000</a:t>
            </a:r>
            <a:endParaRPr lang="en-US" sz="3200" b="1" dirty="0">
              <a:solidFill>
                <a:schemeClr val="accent6"/>
              </a:solidFill>
            </a:endParaRPr>
          </a:p>
        </p:txBody>
      </p:sp>
      <p:sp>
        <p:nvSpPr>
          <p:cNvPr id="13" name="Footer Placeholder 12"/>
          <p:cNvSpPr>
            <a:spLocks noGrp="1"/>
          </p:cNvSpPr>
          <p:nvPr>
            <p:ph type="ftr" sz="quarter" idx="11"/>
          </p:nvPr>
        </p:nvSpPr>
        <p:spPr>
          <a:xfrm>
            <a:off x="914400" y="6172200"/>
            <a:ext cx="7696200" cy="457200"/>
          </a:xfrm>
        </p:spPr>
        <p:txBody>
          <a:bodyPr/>
          <a:lstStyle/>
          <a:p>
            <a:pPr algn="r"/>
            <a:r>
              <a:rPr lang="en-US" sz="2000" dirty="0" smtClean="0">
                <a:solidFill>
                  <a:srgbClr val="1B587C"/>
                </a:solidFill>
              </a:rPr>
              <a:t>US History for Christian Schools, </a:t>
            </a:r>
            <a:r>
              <a:rPr lang="en-US" sz="2000" dirty="0" err="1" smtClean="0">
                <a:solidFill>
                  <a:srgbClr val="1B587C"/>
                </a:solidFill>
              </a:rPr>
              <a:t>p</a:t>
            </a:r>
            <a:r>
              <a:rPr lang="en-US" sz="2000" dirty="0" smtClean="0">
                <a:solidFill>
                  <a:srgbClr val="1B587C"/>
                </a:solidFill>
              </a:rPr>
              <a:t>. 234</a:t>
            </a:r>
            <a:endParaRPr lang="en-US" sz="2000" dirty="0">
              <a:solidFill>
                <a:srgbClr val="1B587C"/>
              </a:solidFill>
            </a:endParaRPr>
          </a:p>
        </p:txBody>
      </p:sp>
      <p:pic>
        <p:nvPicPr>
          <p:cNvPr id="11" name="Content Placeholder 10" descr="1839-methodist-campmtng.jpg"/>
          <p:cNvPicPr>
            <a:picLocks noGrp="1" noChangeAspect="1"/>
          </p:cNvPicPr>
          <p:nvPr>
            <p:ph sz="half" idx="2"/>
          </p:nvPr>
        </p:nvPicPr>
        <p:blipFill>
          <a:blip r:embed="rId2" cstate="print"/>
          <a:srcRect t="-21686" b="-21686"/>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858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normAutofit fontScale="90000"/>
          </a:bodyPr>
          <a:lstStyle/>
          <a:p>
            <a:pPr algn="ctr"/>
            <a:r>
              <a:rPr lang="en-US" b="1" dirty="0" smtClean="0">
                <a:solidFill>
                  <a:schemeClr val="accent3">
                    <a:lumMod val="75000"/>
                  </a:schemeClr>
                </a:solidFill>
              </a:rPr>
              <a:t>The Ministry of Charles G. Finney</a:t>
            </a:r>
            <a:endParaRPr lang="en-US" b="1" dirty="0">
              <a:solidFill>
                <a:schemeClr val="accent3">
                  <a:lumMod val="75000"/>
                </a:schemeClr>
              </a:solidFill>
            </a:endParaRPr>
          </a:p>
        </p:txBody>
      </p:sp>
      <p:sp>
        <p:nvSpPr>
          <p:cNvPr id="5" name="Text Placeholder 4"/>
          <p:cNvSpPr>
            <a:spLocks noGrp="1"/>
          </p:cNvSpPr>
          <p:nvPr>
            <p:ph type="body" idx="1"/>
          </p:nvPr>
        </p:nvSpPr>
        <p:spPr/>
        <p:txBody>
          <a:bodyPr/>
          <a:lstStyle/>
          <a:p>
            <a:pPr algn="ctr"/>
            <a:r>
              <a:rPr lang="en-US" sz="2800" dirty="0" smtClean="0"/>
              <a:t>Charles G. Finney</a:t>
            </a:r>
          </a:p>
          <a:p>
            <a:pPr algn="ctr"/>
            <a:r>
              <a:rPr lang="en-US" sz="2800" dirty="0" smtClean="0"/>
              <a:t>1792-1875</a:t>
            </a:r>
            <a:endParaRPr lang="en-US" sz="2800" dirty="0"/>
          </a:p>
        </p:txBody>
      </p:sp>
      <p:sp>
        <p:nvSpPr>
          <p:cNvPr id="8" name="Text Placeholder 7"/>
          <p:cNvSpPr>
            <a:spLocks noGrp="1"/>
          </p:cNvSpPr>
          <p:nvPr>
            <p:ph type="body" sz="half" idx="3"/>
          </p:nvPr>
        </p:nvSpPr>
        <p:spPr/>
        <p:txBody>
          <a:bodyPr/>
          <a:lstStyle/>
          <a:p>
            <a:pPr algn="ctr"/>
            <a:r>
              <a:rPr lang="en-US" sz="2800" dirty="0" smtClean="0"/>
              <a:t>Father of American Evangelists</a:t>
            </a:r>
            <a:endParaRPr lang="en-US" sz="2800" dirty="0"/>
          </a:p>
        </p:txBody>
      </p:sp>
      <p:sp>
        <p:nvSpPr>
          <p:cNvPr id="9" name="Content Placeholder 8"/>
          <p:cNvSpPr>
            <a:spLocks noGrp="1"/>
          </p:cNvSpPr>
          <p:nvPr>
            <p:ph sz="half" idx="4"/>
          </p:nvPr>
        </p:nvSpPr>
        <p:spPr/>
        <p:txBody>
          <a:bodyPr>
            <a:noAutofit/>
          </a:bodyPr>
          <a:lstStyle/>
          <a:p>
            <a:r>
              <a:rPr lang="en-US" sz="3200" b="1" dirty="0" smtClean="0">
                <a:solidFill>
                  <a:schemeClr val="accent6"/>
                </a:solidFill>
              </a:rPr>
              <a:t>Converted in 1821 at a revival.</a:t>
            </a:r>
          </a:p>
          <a:p>
            <a:r>
              <a:rPr lang="en-US" sz="3200" b="1" dirty="0" smtClean="0">
                <a:solidFill>
                  <a:schemeClr val="accent6"/>
                </a:solidFill>
              </a:rPr>
              <a:t>Studied under a Pres. Minister</a:t>
            </a:r>
          </a:p>
          <a:p>
            <a:r>
              <a:rPr lang="en-US" sz="3200" b="1" dirty="0" smtClean="0">
                <a:solidFill>
                  <a:schemeClr val="accent6"/>
                </a:solidFill>
              </a:rPr>
              <a:t>Began preaching in New York State</a:t>
            </a:r>
          </a:p>
        </p:txBody>
      </p:sp>
      <p:sp>
        <p:nvSpPr>
          <p:cNvPr id="13" name="Footer Placeholder 12"/>
          <p:cNvSpPr>
            <a:spLocks noGrp="1"/>
          </p:cNvSpPr>
          <p:nvPr>
            <p:ph type="ftr" sz="quarter" idx="11"/>
          </p:nvPr>
        </p:nvSpPr>
        <p:spPr>
          <a:xfrm>
            <a:off x="914400" y="6172200"/>
            <a:ext cx="7696200" cy="457200"/>
          </a:xfrm>
        </p:spPr>
        <p:txBody>
          <a:bodyPr/>
          <a:lstStyle/>
          <a:p>
            <a:pPr algn="r"/>
            <a:r>
              <a:rPr lang="en-US" sz="2000" dirty="0" smtClean="0">
                <a:solidFill>
                  <a:srgbClr val="1B587C"/>
                </a:solidFill>
              </a:rPr>
              <a:t>US History for Christian Schools, </a:t>
            </a:r>
            <a:r>
              <a:rPr lang="en-US" sz="2000" dirty="0" err="1" smtClean="0">
                <a:solidFill>
                  <a:srgbClr val="1B587C"/>
                </a:solidFill>
              </a:rPr>
              <a:t>p</a:t>
            </a:r>
            <a:r>
              <a:rPr lang="en-US" sz="2000" dirty="0" smtClean="0">
                <a:solidFill>
                  <a:srgbClr val="1B587C"/>
                </a:solidFill>
              </a:rPr>
              <a:t>. 235</a:t>
            </a:r>
            <a:endParaRPr lang="en-US" sz="2000" dirty="0">
              <a:solidFill>
                <a:srgbClr val="1B587C"/>
              </a:solidFill>
            </a:endParaRPr>
          </a:p>
        </p:txBody>
      </p:sp>
      <p:pic>
        <p:nvPicPr>
          <p:cNvPr id="11" name="Content Placeholder 10" descr="charles_g_finney.jpg"/>
          <p:cNvPicPr>
            <a:picLocks noGrp="1" noChangeAspect="1"/>
          </p:cNvPicPr>
          <p:nvPr>
            <p:ph sz="half" idx="2"/>
          </p:nvPr>
        </p:nvPicPr>
        <p:blipFill>
          <a:blip r:embed="rId2" cstate="print"/>
          <a:srcRect l="-4548" r="-4548"/>
          <a:stretch>
            <a:fillRect/>
          </a:stretch>
        </p:blipFill>
        <p:spPr>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normAutofit fontScale="90000"/>
          </a:bodyPr>
          <a:lstStyle/>
          <a:p>
            <a:pPr algn="ctr"/>
            <a:r>
              <a:rPr lang="en-US" b="1" dirty="0" smtClean="0">
                <a:solidFill>
                  <a:schemeClr val="accent3">
                    <a:lumMod val="75000"/>
                  </a:schemeClr>
                </a:solidFill>
              </a:rPr>
              <a:t>The Ministry of Charles G. Finney</a:t>
            </a:r>
            <a:endParaRPr lang="en-US" b="1" dirty="0">
              <a:solidFill>
                <a:schemeClr val="accent3">
                  <a:lumMod val="75000"/>
                </a:schemeClr>
              </a:solidFill>
            </a:endParaRPr>
          </a:p>
        </p:txBody>
      </p:sp>
      <p:sp>
        <p:nvSpPr>
          <p:cNvPr id="5" name="Text Placeholder 4"/>
          <p:cNvSpPr>
            <a:spLocks noGrp="1"/>
          </p:cNvSpPr>
          <p:nvPr>
            <p:ph type="body" idx="1"/>
          </p:nvPr>
        </p:nvSpPr>
        <p:spPr/>
        <p:txBody>
          <a:bodyPr/>
          <a:lstStyle/>
          <a:p>
            <a:pPr algn="ctr"/>
            <a:r>
              <a:rPr lang="en-US" sz="2800" dirty="0" smtClean="0"/>
              <a:t>Charles G. Finney</a:t>
            </a:r>
          </a:p>
          <a:p>
            <a:pPr algn="ctr"/>
            <a:r>
              <a:rPr lang="en-US" sz="2800" dirty="0" smtClean="0"/>
              <a:t>1792-1875</a:t>
            </a:r>
            <a:endParaRPr lang="en-US" sz="2800" dirty="0"/>
          </a:p>
        </p:txBody>
      </p:sp>
      <p:sp>
        <p:nvSpPr>
          <p:cNvPr id="8" name="Text Placeholder 7"/>
          <p:cNvSpPr>
            <a:spLocks noGrp="1"/>
          </p:cNvSpPr>
          <p:nvPr>
            <p:ph type="body" sz="half" idx="3"/>
          </p:nvPr>
        </p:nvSpPr>
        <p:spPr/>
        <p:txBody>
          <a:bodyPr/>
          <a:lstStyle/>
          <a:p>
            <a:pPr algn="ctr"/>
            <a:r>
              <a:rPr lang="en-US" sz="2800" dirty="0" smtClean="0"/>
              <a:t>Father of American Evangelists</a:t>
            </a:r>
            <a:endParaRPr lang="en-US" sz="2800" dirty="0"/>
          </a:p>
        </p:txBody>
      </p:sp>
      <p:sp>
        <p:nvSpPr>
          <p:cNvPr id="9" name="Content Placeholder 8"/>
          <p:cNvSpPr>
            <a:spLocks noGrp="1"/>
          </p:cNvSpPr>
          <p:nvPr>
            <p:ph sz="half" idx="4"/>
          </p:nvPr>
        </p:nvSpPr>
        <p:spPr/>
        <p:txBody>
          <a:bodyPr>
            <a:noAutofit/>
          </a:bodyPr>
          <a:lstStyle/>
          <a:p>
            <a:r>
              <a:rPr lang="en-US" sz="3200" b="1" dirty="0">
                <a:solidFill>
                  <a:schemeClr val="accent6"/>
                </a:solidFill>
              </a:rPr>
              <a:t>1830’s – preaching to huge crowds in New York </a:t>
            </a:r>
            <a:r>
              <a:rPr lang="en-US" sz="3200" b="1" dirty="0" smtClean="0">
                <a:solidFill>
                  <a:schemeClr val="accent6"/>
                </a:solidFill>
              </a:rPr>
              <a:t>City</a:t>
            </a:r>
          </a:p>
          <a:p>
            <a:r>
              <a:rPr lang="en-US" sz="3200" b="1" dirty="0">
                <a:solidFill>
                  <a:schemeClr val="accent6"/>
                </a:solidFill>
              </a:rPr>
              <a:t>Preached on God’s judgment for </a:t>
            </a:r>
            <a:r>
              <a:rPr lang="en-US" sz="3200" b="1" dirty="0" smtClean="0">
                <a:solidFill>
                  <a:schemeClr val="accent6"/>
                </a:solidFill>
              </a:rPr>
              <a:t>sin</a:t>
            </a:r>
            <a:endParaRPr lang="en-US" sz="3200" b="1" dirty="0">
              <a:solidFill>
                <a:schemeClr val="accent6"/>
              </a:solidFill>
            </a:endParaRPr>
          </a:p>
        </p:txBody>
      </p:sp>
      <p:sp>
        <p:nvSpPr>
          <p:cNvPr id="13" name="Footer Placeholder 12"/>
          <p:cNvSpPr>
            <a:spLocks noGrp="1"/>
          </p:cNvSpPr>
          <p:nvPr>
            <p:ph type="ftr" sz="quarter" idx="11"/>
          </p:nvPr>
        </p:nvSpPr>
        <p:spPr>
          <a:xfrm>
            <a:off x="914400" y="6172200"/>
            <a:ext cx="7696200" cy="457200"/>
          </a:xfrm>
        </p:spPr>
        <p:txBody>
          <a:bodyPr/>
          <a:lstStyle/>
          <a:p>
            <a:pPr algn="r"/>
            <a:r>
              <a:rPr lang="en-US" sz="2000" dirty="0" smtClean="0">
                <a:solidFill>
                  <a:srgbClr val="1B587C"/>
                </a:solidFill>
              </a:rPr>
              <a:t>US History for Christian Schools, </a:t>
            </a:r>
            <a:r>
              <a:rPr lang="en-US" sz="2000" dirty="0" err="1" smtClean="0">
                <a:solidFill>
                  <a:srgbClr val="1B587C"/>
                </a:solidFill>
              </a:rPr>
              <a:t>p</a:t>
            </a:r>
            <a:r>
              <a:rPr lang="en-US" sz="2000" dirty="0" smtClean="0">
                <a:solidFill>
                  <a:srgbClr val="1B587C"/>
                </a:solidFill>
              </a:rPr>
              <a:t>. 235</a:t>
            </a:r>
            <a:endParaRPr lang="en-US" sz="2000" dirty="0">
              <a:solidFill>
                <a:srgbClr val="1B587C"/>
              </a:solidFill>
            </a:endParaRPr>
          </a:p>
        </p:txBody>
      </p:sp>
      <p:pic>
        <p:nvPicPr>
          <p:cNvPr id="11" name="Content Placeholder 10" descr="charles_g_finney.jpg"/>
          <p:cNvPicPr>
            <a:picLocks noGrp="1" noChangeAspect="1"/>
          </p:cNvPicPr>
          <p:nvPr>
            <p:ph sz="half" idx="2"/>
          </p:nvPr>
        </p:nvPicPr>
        <p:blipFill>
          <a:blip r:embed="rId2" cstate="print"/>
          <a:srcRect l="-4548" r="-4548"/>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664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normAutofit fontScale="90000"/>
          </a:bodyPr>
          <a:lstStyle/>
          <a:p>
            <a:pPr algn="ctr"/>
            <a:r>
              <a:rPr lang="en-US" b="1" dirty="0" smtClean="0">
                <a:solidFill>
                  <a:schemeClr val="accent3">
                    <a:lumMod val="75000"/>
                  </a:schemeClr>
                </a:solidFill>
              </a:rPr>
              <a:t>The Ministry of Charles G. Finney</a:t>
            </a:r>
            <a:endParaRPr lang="en-US" b="1" dirty="0">
              <a:solidFill>
                <a:schemeClr val="accent3">
                  <a:lumMod val="75000"/>
                </a:schemeClr>
              </a:solidFill>
            </a:endParaRPr>
          </a:p>
        </p:txBody>
      </p:sp>
      <p:sp>
        <p:nvSpPr>
          <p:cNvPr id="5" name="Text Placeholder 4"/>
          <p:cNvSpPr>
            <a:spLocks noGrp="1"/>
          </p:cNvSpPr>
          <p:nvPr>
            <p:ph type="body" idx="1"/>
          </p:nvPr>
        </p:nvSpPr>
        <p:spPr/>
        <p:txBody>
          <a:bodyPr/>
          <a:lstStyle/>
          <a:p>
            <a:pPr algn="ctr"/>
            <a:r>
              <a:rPr lang="en-US" sz="2800" dirty="0" smtClean="0"/>
              <a:t>Charles G. Finney</a:t>
            </a:r>
          </a:p>
          <a:p>
            <a:pPr algn="ctr"/>
            <a:r>
              <a:rPr lang="en-US" sz="2800" dirty="0" smtClean="0"/>
              <a:t>1792-1875</a:t>
            </a:r>
            <a:endParaRPr lang="en-US" sz="2800" dirty="0"/>
          </a:p>
        </p:txBody>
      </p:sp>
      <p:sp>
        <p:nvSpPr>
          <p:cNvPr id="8" name="Text Placeholder 7"/>
          <p:cNvSpPr>
            <a:spLocks noGrp="1"/>
          </p:cNvSpPr>
          <p:nvPr>
            <p:ph type="body" sz="half" idx="3"/>
          </p:nvPr>
        </p:nvSpPr>
        <p:spPr/>
        <p:txBody>
          <a:bodyPr/>
          <a:lstStyle/>
          <a:p>
            <a:pPr algn="ctr"/>
            <a:r>
              <a:rPr lang="en-US" sz="2800" dirty="0" smtClean="0"/>
              <a:t>Father of American Evangelists</a:t>
            </a:r>
            <a:endParaRPr lang="en-US" sz="2800" dirty="0"/>
          </a:p>
        </p:txBody>
      </p:sp>
      <p:sp>
        <p:nvSpPr>
          <p:cNvPr id="9" name="Content Placeholder 8"/>
          <p:cNvSpPr>
            <a:spLocks noGrp="1"/>
          </p:cNvSpPr>
          <p:nvPr>
            <p:ph sz="half" idx="4"/>
          </p:nvPr>
        </p:nvSpPr>
        <p:spPr/>
        <p:txBody>
          <a:bodyPr>
            <a:noAutofit/>
          </a:bodyPr>
          <a:lstStyle/>
          <a:p>
            <a:r>
              <a:rPr lang="en-US" sz="3200" b="1" dirty="0">
                <a:solidFill>
                  <a:schemeClr val="accent6"/>
                </a:solidFill>
              </a:rPr>
              <a:t>“Anxious bench”</a:t>
            </a:r>
          </a:p>
          <a:p>
            <a:r>
              <a:rPr lang="en-US" sz="3200" b="1" dirty="0">
                <a:solidFill>
                  <a:schemeClr val="accent6"/>
                </a:solidFill>
              </a:rPr>
              <a:t>Protracted meetings” – up to several weeks in one location</a:t>
            </a:r>
            <a:r>
              <a:rPr lang="en-US" sz="3200" b="1" dirty="0" smtClean="0">
                <a:solidFill>
                  <a:schemeClr val="accent6"/>
                </a:solidFill>
              </a:rPr>
              <a:t>.</a:t>
            </a:r>
            <a:endParaRPr lang="en-US" sz="3200" b="1" dirty="0">
              <a:solidFill>
                <a:schemeClr val="accent6"/>
              </a:solidFill>
            </a:endParaRPr>
          </a:p>
        </p:txBody>
      </p:sp>
      <p:sp>
        <p:nvSpPr>
          <p:cNvPr id="13" name="Footer Placeholder 12"/>
          <p:cNvSpPr>
            <a:spLocks noGrp="1"/>
          </p:cNvSpPr>
          <p:nvPr>
            <p:ph type="ftr" sz="quarter" idx="11"/>
          </p:nvPr>
        </p:nvSpPr>
        <p:spPr>
          <a:xfrm>
            <a:off x="914400" y="6172200"/>
            <a:ext cx="7696200" cy="457200"/>
          </a:xfrm>
        </p:spPr>
        <p:txBody>
          <a:bodyPr/>
          <a:lstStyle/>
          <a:p>
            <a:pPr algn="r"/>
            <a:r>
              <a:rPr lang="en-US" sz="2000" dirty="0" smtClean="0">
                <a:solidFill>
                  <a:srgbClr val="1B587C"/>
                </a:solidFill>
              </a:rPr>
              <a:t>US History for Christian Schools, </a:t>
            </a:r>
            <a:r>
              <a:rPr lang="en-US" sz="2000" dirty="0" err="1" smtClean="0">
                <a:solidFill>
                  <a:srgbClr val="1B587C"/>
                </a:solidFill>
              </a:rPr>
              <a:t>p</a:t>
            </a:r>
            <a:r>
              <a:rPr lang="en-US" sz="2000" dirty="0" smtClean="0">
                <a:solidFill>
                  <a:srgbClr val="1B587C"/>
                </a:solidFill>
              </a:rPr>
              <a:t>. 235</a:t>
            </a:r>
            <a:endParaRPr lang="en-US" sz="2000" dirty="0">
              <a:solidFill>
                <a:srgbClr val="1B587C"/>
              </a:solidFill>
            </a:endParaRPr>
          </a:p>
        </p:txBody>
      </p:sp>
      <p:pic>
        <p:nvPicPr>
          <p:cNvPr id="11" name="Content Placeholder 10" descr="charles_g_finney.jpg"/>
          <p:cNvPicPr>
            <a:picLocks noGrp="1" noChangeAspect="1"/>
          </p:cNvPicPr>
          <p:nvPr>
            <p:ph sz="half" idx="2"/>
          </p:nvPr>
        </p:nvPicPr>
        <p:blipFill>
          <a:blip r:embed="rId2" cstate="print"/>
          <a:srcRect l="-4548" r="-4548"/>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578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normAutofit fontScale="90000"/>
          </a:bodyPr>
          <a:lstStyle/>
          <a:p>
            <a:pPr algn="ctr"/>
            <a:r>
              <a:rPr lang="en-US" b="1" dirty="0" smtClean="0">
                <a:solidFill>
                  <a:schemeClr val="accent3">
                    <a:lumMod val="75000"/>
                  </a:schemeClr>
                </a:solidFill>
              </a:rPr>
              <a:t>The Ministry of Charles G. Finney</a:t>
            </a:r>
            <a:endParaRPr lang="en-US" b="1" dirty="0">
              <a:solidFill>
                <a:schemeClr val="accent3">
                  <a:lumMod val="75000"/>
                </a:schemeClr>
              </a:solidFill>
            </a:endParaRPr>
          </a:p>
        </p:txBody>
      </p:sp>
      <p:sp>
        <p:nvSpPr>
          <p:cNvPr id="5" name="Text Placeholder 4"/>
          <p:cNvSpPr>
            <a:spLocks noGrp="1"/>
          </p:cNvSpPr>
          <p:nvPr>
            <p:ph type="body" idx="1"/>
          </p:nvPr>
        </p:nvSpPr>
        <p:spPr/>
        <p:txBody>
          <a:bodyPr/>
          <a:lstStyle/>
          <a:p>
            <a:pPr algn="ctr"/>
            <a:r>
              <a:rPr lang="en-US" sz="2800" dirty="0" smtClean="0"/>
              <a:t>Charles G. Finney</a:t>
            </a:r>
          </a:p>
          <a:p>
            <a:pPr algn="ctr"/>
            <a:r>
              <a:rPr lang="en-US" sz="2800" dirty="0" smtClean="0"/>
              <a:t>1792-1875</a:t>
            </a:r>
            <a:endParaRPr lang="en-US" sz="2800" dirty="0"/>
          </a:p>
        </p:txBody>
      </p:sp>
      <p:sp>
        <p:nvSpPr>
          <p:cNvPr id="8" name="Text Placeholder 7"/>
          <p:cNvSpPr>
            <a:spLocks noGrp="1"/>
          </p:cNvSpPr>
          <p:nvPr>
            <p:ph type="body" sz="half" idx="3"/>
          </p:nvPr>
        </p:nvSpPr>
        <p:spPr/>
        <p:txBody>
          <a:bodyPr/>
          <a:lstStyle/>
          <a:p>
            <a:pPr algn="ctr"/>
            <a:r>
              <a:rPr lang="en-US" sz="2800" dirty="0" smtClean="0"/>
              <a:t>Father of American Evangelists</a:t>
            </a:r>
            <a:endParaRPr lang="en-US" sz="2800" dirty="0"/>
          </a:p>
        </p:txBody>
      </p:sp>
      <p:sp>
        <p:nvSpPr>
          <p:cNvPr id="9" name="Content Placeholder 8"/>
          <p:cNvSpPr>
            <a:spLocks noGrp="1"/>
          </p:cNvSpPr>
          <p:nvPr>
            <p:ph sz="half" idx="4"/>
          </p:nvPr>
        </p:nvSpPr>
        <p:spPr/>
        <p:txBody>
          <a:bodyPr>
            <a:noAutofit/>
          </a:bodyPr>
          <a:lstStyle/>
          <a:p>
            <a:r>
              <a:rPr lang="en-US" sz="3200" b="1" dirty="0">
                <a:solidFill>
                  <a:schemeClr val="accent6"/>
                </a:solidFill>
              </a:rPr>
              <a:t>Most evangelists today use some of his methods</a:t>
            </a:r>
          </a:p>
        </p:txBody>
      </p:sp>
      <p:sp>
        <p:nvSpPr>
          <p:cNvPr id="13" name="Footer Placeholder 12"/>
          <p:cNvSpPr>
            <a:spLocks noGrp="1"/>
          </p:cNvSpPr>
          <p:nvPr>
            <p:ph type="ftr" sz="quarter" idx="11"/>
          </p:nvPr>
        </p:nvSpPr>
        <p:spPr>
          <a:xfrm>
            <a:off x="914400" y="6172200"/>
            <a:ext cx="7696200" cy="457200"/>
          </a:xfrm>
        </p:spPr>
        <p:txBody>
          <a:bodyPr/>
          <a:lstStyle/>
          <a:p>
            <a:pPr algn="r"/>
            <a:r>
              <a:rPr lang="en-US" sz="2000" dirty="0" smtClean="0">
                <a:solidFill>
                  <a:srgbClr val="1B587C"/>
                </a:solidFill>
              </a:rPr>
              <a:t>US History for Christian Schools, </a:t>
            </a:r>
            <a:r>
              <a:rPr lang="en-US" sz="2000" dirty="0" err="1" smtClean="0">
                <a:solidFill>
                  <a:srgbClr val="1B587C"/>
                </a:solidFill>
              </a:rPr>
              <a:t>p</a:t>
            </a:r>
            <a:r>
              <a:rPr lang="en-US" sz="2000" dirty="0" smtClean="0">
                <a:solidFill>
                  <a:srgbClr val="1B587C"/>
                </a:solidFill>
              </a:rPr>
              <a:t>. 235</a:t>
            </a:r>
            <a:endParaRPr lang="en-US" sz="2000" dirty="0">
              <a:solidFill>
                <a:srgbClr val="1B587C"/>
              </a:solidFill>
            </a:endParaRPr>
          </a:p>
        </p:txBody>
      </p:sp>
      <p:pic>
        <p:nvPicPr>
          <p:cNvPr id="11" name="Content Placeholder 10" descr="charles_g_finney.jpg"/>
          <p:cNvPicPr>
            <a:picLocks noGrp="1" noChangeAspect="1"/>
          </p:cNvPicPr>
          <p:nvPr>
            <p:ph sz="half" idx="2"/>
          </p:nvPr>
        </p:nvPicPr>
        <p:blipFill>
          <a:blip r:embed="rId2" cstate="print"/>
          <a:srcRect l="-4548" r="-4548"/>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447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smtClean="0">
                <a:solidFill>
                  <a:schemeClr val="accent3">
                    <a:lumMod val="75000"/>
                  </a:schemeClr>
                </a:solidFill>
              </a:rPr>
              <a:t>Impact of the 2</a:t>
            </a:r>
            <a:r>
              <a:rPr lang="en-US" b="1" baseline="30000" dirty="0" smtClean="0">
                <a:solidFill>
                  <a:schemeClr val="accent3">
                    <a:lumMod val="75000"/>
                  </a:schemeClr>
                </a:solidFill>
              </a:rPr>
              <a:t>nd</a:t>
            </a:r>
            <a:r>
              <a:rPr lang="en-US" b="1" dirty="0" smtClean="0">
                <a:solidFill>
                  <a:schemeClr val="accent3">
                    <a:lumMod val="75000"/>
                  </a:schemeClr>
                </a:solidFill>
              </a:rPr>
              <a:t> Great Awakening</a:t>
            </a:r>
            <a:endParaRPr lang="en-US" b="1" dirty="0">
              <a:solidFill>
                <a:schemeClr val="accent3">
                  <a:lumMod val="75000"/>
                </a:schemeClr>
              </a:solidFill>
            </a:endParaRPr>
          </a:p>
        </p:txBody>
      </p:sp>
      <p:sp>
        <p:nvSpPr>
          <p:cNvPr id="12" name="Content Placeholder 11"/>
          <p:cNvSpPr>
            <a:spLocks noGrp="1"/>
          </p:cNvSpPr>
          <p:nvPr>
            <p:ph sz="quarter" idx="1"/>
          </p:nvPr>
        </p:nvSpPr>
        <p:spPr/>
        <p:txBody>
          <a:bodyPr>
            <a:noAutofit/>
          </a:bodyPr>
          <a:lstStyle/>
          <a:p>
            <a:r>
              <a:rPr lang="en-US" sz="3200" dirty="0" smtClean="0">
                <a:solidFill>
                  <a:srgbClr val="1B587C"/>
                </a:solidFill>
              </a:rPr>
              <a:t>Yale became a missionary sending school.</a:t>
            </a:r>
          </a:p>
          <a:p>
            <a:r>
              <a:rPr lang="en-US" sz="3200" dirty="0" smtClean="0">
                <a:solidFill>
                  <a:srgbClr val="1B587C"/>
                </a:solidFill>
              </a:rPr>
              <a:t>The American Board of Commissioners for Foreign Missions was formed (America’s 1</a:t>
            </a:r>
            <a:r>
              <a:rPr lang="en-US" sz="3200" baseline="30000" dirty="0" smtClean="0">
                <a:solidFill>
                  <a:srgbClr val="1B587C"/>
                </a:solidFill>
              </a:rPr>
              <a:t>st</a:t>
            </a:r>
            <a:r>
              <a:rPr lang="en-US" sz="3200" dirty="0" smtClean="0">
                <a:solidFill>
                  <a:srgbClr val="1B587C"/>
                </a:solidFill>
              </a:rPr>
              <a:t> foreign mission board). (Congregationalist)</a:t>
            </a:r>
          </a:p>
          <a:p>
            <a:r>
              <a:rPr lang="en-US" sz="3200" dirty="0" smtClean="0">
                <a:solidFill>
                  <a:srgbClr val="1B587C"/>
                </a:solidFill>
              </a:rPr>
              <a:t>Adoniram Judson and Luther Rice went to India in 1812 under ABCFM.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America’s Beginning</a:t>
            </a:r>
            <a:endParaRPr lang="en-US" dirty="0">
              <a:solidFill>
                <a:schemeClr val="accent1"/>
              </a:solidFill>
            </a:endParaRPr>
          </a:p>
        </p:txBody>
      </p:sp>
      <p:sp>
        <p:nvSpPr>
          <p:cNvPr id="3" name="Content Placeholder 2"/>
          <p:cNvSpPr>
            <a:spLocks noGrp="1"/>
          </p:cNvSpPr>
          <p:nvPr>
            <p:ph sz="quarter" idx="1"/>
          </p:nvPr>
        </p:nvSpPr>
        <p:spPr>
          <a:xfrm>
            <a:off x="457200" y="1447800"/>
            <a:ext cx="8686800" cy="5105400"/>
          </a:xfrm>
        </p:spPr>
        <p:txBody>
          <a:bodyPr>
            <a:noAutofit/>
          </a:bodyPr>
          <a:lstStyle/>
          <a:p>
            <a:r>
              <a:rPr lang="en-US" sz="3200" b="1" dirty="0">
                <a:solidFill>
                  <a:schemeClr val="accent3"/>
                </a:solidFill>
              </a:rPr>
              <a:t>Deism. (Secularism). (Minority view, but disproportionately influential among founders.) </a:t>
            </a:r>
          </a:p>
          <a:p>
            <a:pPr lvl="1">
              <a:buClr>
                <a:schemeClr val="accent3">
                  <a:lumMod val="60000"/>
                  <a:lumOff val="40000"/>
                </a:schemeClr>
              </a:buClr>
              <a:buFont typeface="Arial" pitchFamily="34" charset="0"/>
              <a:buChar char="•"/>
            </a:pPr>
            <a:r>
              <a:rPr lang="en-US" sz="3200" b="1" dirty="0">
                <a:solidFill>
                  <a:schemeClr val="accent3"/>
                </a:solidFill>
              </a:rPr>
              <a:t>God created the Universe, then stepped back and watched.</a:t>
            </a:r>
          </a:p>
          <a:p>
            <a:pPr lvl="1">
              <a:buClr>
                <a:schemeClr val="accent3">
                  <a:lumMod val="60000"/>
                  <a:lumOff val="40000"/>
                </a:schemeClr>
              </a:buClr>
              <a:buFont typeface="Arial" pitchFamily="34" charset="0"/>
              <a:buChar char="•"/>
            </a:pPr>
            <a:r>
              <a:rPr lang="en-US" sz="3200" b="1" dirty="0">
                <a:solidFill>
                  <a:schemeClr val="accent3"/>
                </a:solidFill>
              </a:rPr>
              <a:t>Denied Christ’s deity, inspiration of Bible, miracles.</a:t>
            </a:r>
          </a:p>
          <a:p>
            <a:pPr lvl="1">
              <a:buClr>
                <a:schemeClr val="accent3">
                  <a:lumMod val="60000"/>
                  <a:lumOff val="40000"/>
                </a:schemeClr>
              </a:buClr>
              <a:buFont typeface="Arial" pitchFamily="34" charset="0"/>
              <a:buChar char="•"/>
            </a:pPr>
            <a:r>
              <a:rPr lang="en-US" sz="3200" b="1" dirty="0">
                <a:solidFill>
                  <a:schemeClr val="accent3"/>
                </a:solidFill>
              </a:rPr>
              <a:t>George Washington, Thomas Jefferson, James Madison and Benjamin Franklin leaned toward Deism.</a:t>
            </a:r>
          </a:p>
          <a:p>
            <a:pPr marL="320040" lvl="1" indent="0">
              <a:buNone/>
            </a:pPr>
            <a:endParaRPr lang="en-US" sz="3200" b="1" dirty="0" smtClean="0">
              <a:solidFill>
                <a:schemeClr val="accent3"/>
              </a:solidFill>
            </a:endParaRPr>
          </a:p>
        </p:txBody>
      </p:sp>
    </p:spTree>
    <p:extLst>
      <p:ext uri="{BB962C8B-B14F-4D97-AF65-F5344CB8AC3E}">
        <p14:creationId xmlns:p14="http://schemas.microsoft.com/office/powerpoint/2010/main" val="1553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smtClean="0">
                <a:solidFill>
                  <a:schemeClr val="accent3">
                    <a:lumMod val="75000"/>
                  </a:schemeClr>
                </a:solidFill>
              </a:rPr>
              <a:t>Impact of the 2</a:t>
            </a:r>
            <a:r>
              <a:rPr lang="en-US" b="1" baseline="30000" dirty="0" smtClean="0">
                <a:solidFill>
                  <a:schemeClr val="accent3">
                    <a:lumMod val="75000"/>
                  </a:schemeClr>
                </a:solidFill>
              </a:rPr>
              <a:t>nd</a:t>
            </a:r>
            <a:r>
              <a:rPr lang="en-US" b="1" dirty="0" smtClean="0">
                <a:solidFill>
                  <a:schemeClr val="accent3">
                    <a:lumMod val="75000"/>
                  </a:schemeClr>
                </a:solidFill>
              </a:rPr>
              <a:t> Great Awakening</a:t>
            </a:r>
            <a:endParaRPr lang="en-US" b="1" dirty="0">
              <a:solidFill>
                <a:schemeClr val="accent3">
                  <a:lumMod val="75000"/>
                </a:schemeClr>
              </a:solidFill>
            </a:endParaRPr>
          </a:p>
        </p:txBody>
      </p:sp>
      <p:sp>
        <p:nvSpPr>
          <p:cNvPr id="12" name="Content Placeholder 11"/>
          <p:cNvSpPr>
            <a:spLocks noGrp="1"/>
          </p:cNvSpPr>
          <p:nvPr>
            <p:ph sz="quarter" idx="1"/>
          </p:nvPr>
        </p:nvSpPr>
        <p:spPr>
          <a:xfrm>
            <a:off x="914400" y="1447800"/>
            <a:ext cx="7772400" cy="5105400"/>
          </a:xfrm>
        </p:spPr>
        <p:txBody>
          <a:bodyPr>
            <a:noAutofit/>
          </a:bodyPr>
          <a:lstStyle/>
          <a:p>
            <a:r>
              <a:rPr lang="en-US" sz="3200" dirty="0" err="1">
                <a:solidFill>
                  <a:srgbClr val="1B587C"/>
                </a:solidFill>
              </a:rPr>
              <a:t>Adoniram</a:t>
            </a:r>
            <a:r>
              <a:rPr lang="en-US" sz="3200" dirty="0">
                <a:solidFill>
                  <a:srgbClr val="1B587C"/>
                </a:solidFill>
              </a:rPr>
              <a:t> Judson eventually served in Burma.</a:t>
            </a:r>
          </a:p>
          <a:p>
            <a:r>
              <a:rPr lang="en-US" sz="3200" dirty="0">
                <a:solidFill>
                  <a:srgbClr val="1B587C"/>
                </a:solidFill>
              </a:rPr>
              <a:t>Luther Rice founded a Baptist mission organization</a:t>
            </a:r>
            <a:r>
              <a:rPr lang="en-US" sz="3200" dirty="0" smtClean="0">
                <a:solidFill>
                  <a:srgbClr val="1B587C"/>
                </a:solidFill>
              </a:rPr>
              <a:t>.</a:t>
            </a:r>
          </a:p>
          <a:p>
            <a:r>
              <a:rPr lang="en-US" sz="3200" dirty="0">
                <a:solidFill>
                  <a:srgbClr val="1B587C"/>
                </a:solidFill>
              </a:rPr>
              <a:t>American Bible Society founded.</a:t>
            </a:r>
          </a:p>
          <a:p>
            <a:r>
              <a:rPr lang="en-US" sz="3200" dirty="0">
                <a:solidFill>
                  <a:srgbClr val="1B587C"/>
                </a:solidFill>
              </a:rPr>
              <a:t>American Tract Society founded</a:t>
            </a:r>
            <a:r>
              <a:rPr lang="en-US" sz="3200" dirty="0" smtClean="0">
                <a:solidFill>
                  <a:srgbClr val="1B587C"/>
                </a:solidFill>
              </a:rPr>
              <a:t>.</a:t>
            </a:r>
          </a:p>
          <a:p>
            <a:r>
              <a:rPr lang="en-US" sz="3200" dirty="0" smtClean="0">
                <a:solidFill>
                  <a:srgbClr val="1B587C"/>
                </a:solidFill>
              </a:rPr>
              <a:t>Princeton became a Presbyterian beacon.</a:t>
            </a:r>
          </a:p>
          <a:p>
            <a:r>
              <a:rPr lang="en-US" sz="3200" dirty="0">
                <a:solidFill>
                  <a:srgbClr val="1B587C"/>
                </a:solidFill>
              </a:rPr>
              <a:t>Thousands converted to Christ</a:t>
            </a:r>
            <a:r>
              <a:rPr lang="en-US" sz="3200" dirty="0" smtClean="0">
                <a:solidFill>
                  <a:srgbClr val="1B587C"/>
                </a:solidFill>
              </a:rPr>
              <a:t>.</a:t>
            </a:r>
            <a:endParaRPr lang="en-US" sz="3200" dirty="0">
              <a:solidFill>
                <a:srgbClr val="1B587C"/>
              </a:solidFill>
            </a:endParaRPr>
          </a:p>
        </p:txBody>
      </p:sp>
    </p:spTree>
    <p:extLst>
      <p:ext uri="{BB962C8B-B14F-4D97-AF65-F5344CB8AC3E}">
        <p14:creationId xmlns:p14="http://schemas.microsoft.com/office/powerpoint/2010/main" val="144636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smtClean="0">
                <a:solidFill>
                  <a:schemeClr val="accent3">
                    <a:lumMod val="75000"/>
                  </a:schemeClr>
                </a:solidFill>
              </a:rPr>
              <a:t>Impact of the 2</a:t>
            </a:r>
            <a:r>
              <a:rPr lang="en-US" b="1" baseline="30000" dirty="0" smtClean="0">
                <a:solidFill>
                  <a:schemeClr val="accent3">
                    <a:lumMod val="75000"/>
                  </a:schemeClr>
                </a:solidFill>
              </a:rPr>
              <a:t>nd</a:t>
            </a:r>
            <a:r>
              <a:rPr lang="en-US" b="1" dirty="0" smtClean="0">
                <a:solidFill>
                  <a:schemeClr val="accent3">
                    <a:lumMod val="75000"/>
                  </a:schemeClr>
                </a:solidFill>
              </a:rPr>
              <a:t> Great Awakening</a:t>
            </a:r>
            <a:endParaRPr lang="en-US" b="1" dirty="0">
              <a:solidFill>
                <a:schemeClr val="accent3">
                  <a:lumMod val="75000"/>
                </a:schemeClr>
              </a:solidFill>
            </a:endParaRPr>
          </a:p>
        </p:txBody>
      </p:sp>
      <p:sp>
        <p:nvSpPr>
          <p:cNvPr id="12" name="Content Placeholder 11"/>
          <p:cNvSpPr>
            <a:spLocks noGrp="1"/>
          </p:cNvSpPr>
          <p:nvPr>
            <p:ph sz="quarter" idx="1"/>
          </p:nvPr>
        </p:nvSpPr>
        <p:spPr>
          <a:xfrm>
            <a:off x="914400" y="1447800"/>
            <a:ext cx="7772400" cy="5029200"/>
          </a:xfrm>
        </p:spPr>
        <p:txBody>
          <a:bodyPr>
            <a:noAutofit/>
          </a:bodyPr>
          <a:lstStyle/>
          <a:p>
            <a:r>
              <a:rPr lang="en-US" sz="3200" dirty="0" smtClean="0">
                <a:solidFill>
                  <a:srgbClr val="1B587C"/>
                </a:solidFill>
              </a:rPr>
              <a:t>American Methodists alone grew from 15,000 in 1785 to 850,000 in 1840.</a:t>
            </a:r>
          </a:p>
          <a:p>
            <a:r>
              <a:rPr lang="en-US" sz="3200" dirty="0">
                <a:solidFill>
                  <a:srgbClr val="1B587C"/>
                </a:solidFill>
              </a:rPr>
              <a:t>Moral sins declined. Drunkenness on the frontier declined.</a:t>
            </a:r>
          </a:p>
          <a:p>
            <a:r>
              <a:rPr lang="en-US" sz="3200" dirty="0">
                <a:solidFill>
                  <a:srgbClr val="1B587C"/>
                </a:solidFill>
              </a:rPr>
              <a:t>The foundation for moral reform was laid – Prohibition; Abolition of Slavery.</a:t>
            </a:r>
          </a:p>
          <a:p>
            <a:r>
              <a:rPr lang="en-US" sz="3200" dirty="0">
                <a:solidFill>
                  <a:srgbClr val="1B587C"/>
                </a:solidFill>
              </a:rPr>
              <a:t>A large segment of American society was transformed</a:t>
            </a:r>
            <a:r>
              <a:rPr lang="en-US" sz="3200" dirty="0" smtClean="0">
                <a:solidFill>
                  <a:srgbClr val="1B587C"/>
                </a:solidFill>
              </a:rPr>
              <a:t>.</a:t>
            </a:r>
            <a:endParaRPr lang="en-US" sz="3200" dirty="0">
              <a:solidFill>
                <a:srgbClr val="1B587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smtClean="0">
                <a:solidFill>
                  <a:schemeClr val="accent3">
                    <a:lumMod val="75000"/>
                  </a:schemeClr>
                </a:solidFill>
              </a:rPr>
              <a:t>What can we do with what we have learned?</a:t>
            </a:r>
            <a:endParaRPr lang="en-US" b="1" dirty="0">
              <a:solidFill>
                <a:schemeClr val="accent3">
                  <a:lumMod val="75000"/>
                </a:schemeClr>
              </a:solidFill>
            </a:endParaRPr>
          </a:p>
        </p:txBody>
      </p:sp>
      <p:sp>
        <p:nvSpPr>
          <p:cNvPr id="4" name="Content Placeholder 3"/>
          <p:cNvSpPr>
            <a:spLocks noGrp="1"/>
          </p:cNvSpPr>
          <p:nvPr>
            <p:ph sz="quarter" idx="1"/>
          </p:nvPr>
        </p:nvSpPr>
        <p:spPr/>
        <p:txBody>
          <a:bodyPr>
            <a:normAutofit/>
          </a:bodyPr>
          <a:lstStyle/>
          <a:p>
            <a:r>
              <a:rPr lang="en-US" sz="3200" dirty="0" smtClean="0">
                <a:solidFill>
                  <a:schemeClr val="accent3">
                    <a:lumMod val="75000"/>
                  </a:schemeClr>
                </a:solidFill>
              </a:rPr>
              <a:t>We must pray again for God to have mercy on our country.</a:t>
            </a:r>
          </a:p>
          <a:p>
            <a:r>
              <a:rPr lang="en-US" sz="3200" dirty="0" smtClean="0">
                <a:solidFill>
                  <a:schemeClr val="accent3">
                    <a:lumMod val="75000"/>
                  </a:schemeClr>
                </a:solidFill>
              </a:rPr>
              <a:t>We must pray that God will raise up men who will have a dramatic spiritual impact on our country.</a:t>
            </a:r>
          </a:p>
          <a:p>
            <a:r>
              <a:rPr lang="en-US" sz="3200" dirty="0" smtClean="0">
                <a:solidFill>
                  <a:schemeClr val="accent3">
                    <a:lumMod val="75000"/>
                  </a:schemeClr>
                </a:solidFill>
              </a:rPr>
              <a:t>We must pray that God will use us to do our part in sharing Jesus Christ with our friends and neighbors.</a:t>
            </a:r>
            <a:endParaRPr lang="en-US" sz="3200"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rPr>
              <a:t/>
            </a:r>
            <a:br>
              <a:rPr lang="en-US" dirty="0" smtClean="0">
                <a:solidFill>
                  <a:srgbClr val="FF0000"/>
                </a:solidFill>
              </a:rPr>
            </a:br>
            <a:r>
              <a:rPr lang="en-US" sz="4400" dirty="0" smtClean="0">
                <a:solidFill>
                  <a:srgbClr val="FF0000"/>
                </a:solidFill>
              </a:rPr>
              <a:t>The Third Great Awakening</a:t>
            </a:r>
            <a:br>
              <a:rPr lang="en-US" sz="4400" dirty="0" smtClean="0">
                <a:solidFill>
                  <a:srgbClr val="FF0000"/>
                </a:solidFill>
              </a:rPr>
            </a:br>
            <a:r>
              <a:rPr lang="en-US" sz="4400" dirty="0" smtClean="0">
                <a:solidFill>
                  <a:srgbClr val="FF0000"/>
                </a:solidFill>
              </a:rPr>
              <a:t>The Prayer Meeting Revival</a:t>
            </a:r>
            <a:endParaRPr lang="en-US" sz="4400" dirty="0">
              <a:solidFill>
                <a:srgbClr val="FF0000"/>
              </a:solidFill>
            </a:endParaRPr>
          </a:p>
        </p:txBody>
      </p:sp>
      <p:sp>
        <p:nvSpPr>
          <p:cNvPr id="3" name="Subtitle 2"/>
          <p:cNvSpPr>
            <a:spLocks noGrp="1"/>
          </p:cNvSpPr>
          <p:nvPr>
            <p:ph type="body" idx="1"/>
          </p:nvPr>
        </p:nvSpPr>
        <p:spPr/>
        <p:txBody>
          <a:bodyPr>
            <a:normAutofit/>
          </a:bodyPr>
          <a:lstStyle/>
          <a:p>
            <a:r>
              <a:rPr lang="en-US" sz="3600" b="1" dirty="0" smtClean="0">
                <a:solidFill>
                  <a:schemeClr val="accent3"/>
                </a:solidFill>
              </a:rPr>
              <a:t>1857-1859</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b="1" dirty="0" smtClean="0">
                <a:solidFill>
                  <a:schemeClr val="accent3">
                    <a:lumMod val="75000"/>
                  </a:schemeClr>
                </a:solidFill>
              </a:rPr>
              <a:t>Prelude to the 3</a:t>
            </a:r>
            <a:r>
              <a:rPr lang="en-US" b="1" baseline="30000" dirty="0" smtClean="0">
                <a:solidFill>
                  <a:schemeClr val="accent3">
                    <a:lumMod val="75000"/>
                  </a:schemeClr>
                </a:solidFill>
              </a:rPr>
              <a:t>rd</a:t>
            </a:r>
            <a:r>
              <a:rPr lang="en-US" b="1" dirty="0" smtClean="0">
                <a:solidFill>
                  <a:schemeClr val="accent3">
                    <a:lumMod val="75000"/>
                  </a:schemeClr>
                </a:solidFill>
              </a:rPr>
              <a:t> Awakening</a:t>
            </a:r>
            <a:endParaRPr lang="en-US" b="1" dirty="0">
              <a:solidFill>
                <a:schemeClr val="accent3">
                  <a:lumMod val="75000"/>
                </a:schemeClr>
              </a:solidFill>
            </a:endParaRPr>
          </a:p>
        </p:txBody>
      </p:sp>
      <p:sp>
        <p:nvSpPr>
          <p:cNvPr id="12" name="Content Placeholder 11"/>
          <p:cNvSpPr>
            <a:spLocks noGrp="1"/>
          </p:cNvSpPr>
          <p:nvPr>
            <p:ph sz="quarter" idx="1"/>
          </p:nvPr>
        </p:nvSpPr>
        <p:spPr/>
        <p:txBody>
          <a:bodyPr>
            <a:noAutofit/>
          </a:bodyPr>
          <a:lstStyle/>
          <a:p>
            <a:r>
              <a:rPr lang="en-US" sz="3200" dirty="0" smtClean="0">
                <a:solidFill>
                  <a:srgbClr val="1B587C"/>
                </a:solidFill>
              </a:rPr>
              <a:t>Slavery bedeviled America.</a:t>
            </a:r>
          </a:p>
          <a:p>
            <a:r>
              <a:rPr lang="en-US" sz="3200" dirty="0" smtClean="0">
                <a:solidFill>
                  <a:srgbClr val="1B587C"/>
                </a:solidFill>
              </a:rPr>
              <a:t>In a few years, the Civil War would break out. States’ rights and slavery were huge issues.</a:t>
            </a:r>
          </a:p>
          <a:p>
            <a:r>
              <a:rPr lang="en-US" sz="3200" dirty="0" smtClean="0">
                <a:solidFill>
                  <a:srgbClr val="1B587C"/>
                </a:solidFill>
              </a:rPr>
              <a:t>The slave triangle existed. Slaves to America from Africa; Sugar and molasses from America to England.</a:t>
            </a:r>
          </a:p>
          <a:p>
            <a:r>
              <a:rPr lang="en-US" sz="3200" dirty="0" smtClean="0">
                <a:solidFill>
                  <a:srgbClr val="1B587C"/>
                </a:solidFill>
              </a:rPr>
              <a:t>1837 and 1857 were depressions.</a:t>
            </a:r>
          </a:p>
        </p:txBody>
      </p:sp>
      <p:sp>
        <p:nvSpPr>
          <p:cNvPr id="4" name="Footer Placeholder 3"/>
          <p:cNvSpPr>
            <a:spLocks noGrp="1"/>
          </p:cNvSpPr>
          <p:nvPr>
            <p:ph type="ftr" sz="quarter" idx="11"/>
          </p:nvPr>
        </p:nvSpPr>
        <p:spPr>
          <a:xfrm>
            <a:off x="914400" y="6172200"/>
            <a:ext cx="5334000" cy="457200"/>
          </a:xfrm>
        </p:spPr>
        <p:txBody>
          <a:bodyPr/>
          <a:lstStyle/>
          <a:p>
            <a:r>
              <a:rPr lang="en-US" sz="2000" dirty="0" smtClean="0">
                <a:solidFill>
                  <a:srgbClr val="1B587C"/>
                </a:solidFill>
              </a:rPr>
              <a:t>John Hannah, RHMA Conference, Morton, IL</a:t>
            </a:r>
            <a:endParaRPr lang="en-US" sz="2000" dirty="0">
              <a:solidFill>
                <a:srgbClr val="1B587C"/>
              </a:solidFill>
            </a:endParaRPr>
          </a:p>
        </p:txBody>
      </p:sp>
    </p:spTree>
    <p:extLst>
      <p:ext uri="{BB962C8B-B14F-4D97-AF65-F5344CB8AC3E}">
        <p14:creationId xmlns:p14="http://schemas.microsoft.com/office/powerpoint/2010/main" val="207550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b="1" dirty="0" smtClean="0">
                <a:solidFill>
                  <a:schemeClr val="accent3">
                    <a:lumMod val="75000"/>
                  </a:schemeClr>
                </a:solidFill>
              </a:rPr>
              <a:t>Prelude to the 3</a:t>
            </a:r>
            <a:r>
              <a:rPr lang="en-US" b="1" baseline="30000" dirty="0" smtClean="0">
                <a:solidFill>
                  <a:schemeClr val="accent3">
                    <a:lumMod val="75000"/>
                  </a:schemeClr>
                </a:solidFill>
              </a:rPr>
              <a:t>rd</a:t>
            </a:r>
            <a:r>
              <a:rPr lang="en-US" b="1" dirty="0" smtClean="0">
                <a:solidFill>
                  <a:schemeClr val="accent3">
                    <a:lumMod val="75000"/>
                  </a:schemeClr>
                </a:solidFill>
              </a:rPr>
              <a:t> Awakening</a:t>
            </a:r>
            <a:endParaRPr lang="en-US" b="1" dirty="0">
              <a:solidFill>
                <a:schemeClr val="accent3">
                  <a:lumMod val="75000"/>
                </a:schemeClr>
              </a:solidFill>
            </a:endParaRPr>
          </a:p>
        </p:txBody>
      </p:sp>
      <p:sp>
        <p:nvSpPr>
          <p:cNvPr id="12" name="Content Placeholder 11"/>
          <p:cNvSpPr>
            <a:spLocks noGrp="1"/>
          </p:cNvSpPr>
          <p:nvPr>
            <p:ph sz="quarter" idx="1"/>
          </p:nvPr>
        </p:nvSpPr>
        <p:spPr/>
        <p:txBody>
          <a:bodyPr>
            <a:noAutofit/>
          </a:bodyPr>
          <a:lstStyle/>
          <a:p>
            <a:r>
              <a:rPr lang="en-US" sz="3200" dirty="0">
                <a:solidFill>
                  <a:srgbClr val="1B587C"/>
                </a:solidFill>
              </a:rPr>
              <a:t>Andrew Jackson defeated the Indians in the SW and transported them forever into Oklahoma. Forever was until they discovered oil there in 1860.</a:t>
            </a:r>
          </a:p>
          <a:p>
            <a:r>
              <a:rPr lang="en-US" sz="3200" dirty="0">
                <a:solidFill>
                  <a:srgbClr val="1B587C"/>
                </a:solidFill>
              </a:rPr>
              <a:t>The war would split the Baptists and the Methodists.</a:t>
            </a:r>
          </a:p>
        </p:txBody>
      </p:sp>
      <p:sp>
        <p:nvSpPr>
          <p:cNvPr id="4" name="Footer Placeholder 3"/>
          <p:cNvSpPr>
            <a:spLocks noGrp="1"/>
          </p:cNvSpPr>
          <p:nvPr>
            <p:ph type="ftr" sz="quarter" idx="11"/>
          </p:nvPr>
        </p:nvSpPr>
        <p:spPr>
          <a:xfrm>
            <a:off x="914400" y="6172200"/>
            <a:ext cx="5334000" cy="457200"/>
          </a:xfrm>
        </p:spPr>
        <p:txBody>
          <a:bodyPr/>
          <a:lstStyle/>
          <a:p>
            <a:r>
              <a:rPr lang="en-US" sz="2000" dirty="0" smtClean="0">
                <a:solidFill>
                  <a:srgbClr val="1B587C"/>
                </a:solidFill>
              </a:rPr>
              <a:t>John Hannah, RHMA Conference, Morton, IL</a:t>
            </a:r>
            <a:endParaRPr lang="en-US" sz="2000" dirty="0">
              <a:solidFill>
                <a:srgbClr val="1B587C"/>
              </a:solidFill>
            </a:endParaRPr>
          </a:p>
        </p:txBody>
      </p:sp>
    </p:spTree>
    <p:extLst>
      <p:ext uri="{BB962C8B-B14F-4D97-AF65-F5344CB8AC3E}">
        <p14:creationId xmlns:p14="http://schemas.microsoft.com/office/powerpoint/2010/main" val="25081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b="1" dirty="0" smtClean="0">
                <a:solidFill>
                  <a:schemeClr val="accent3">
                    <a:lumMod val="75000"/>
                  </a:schemeClr>
                </a:solidFill>
              </a:rPr>
              <a:t>The Prayer Meeting Revival</a:t>
            </a:r>
            <a:endParaRPr lang="en-US" b="1" dirty="0">
              <a:solidFill>
                <a:schemeClr val="accent3">
                  <a:lumMod val="75000"/>
                </a:schemeClr>
              </a:solidFill>
            </a:endParaRPr>
          </a:p>
        </p:txBody>
      </p:sp>
      <p:sp>
        <p:nvSpPr>
          <p:cNvPr id="12" name="Content Placeholder 11"/>
          <p:cNvSpPr>
            <a:spLocks noGrp="1"/>
          </p:cNvSpPr>
          <p:nvPr>
            <p:ph sz="quarter" idx="1"/>
          </p:nvPr>
        </p:nvSpPr>
        <p:spPr/>
        <p:txBody>
          <a:bodyPr>
            <a:noAutofit/>
          </a:bodyPr>
          <a:lstStyle/>
          <a:p>
            <a:r>
              <a:rPr lang="en-US" sz="3200" dirty="0" smtClean="0">
                <a:solidFill>
                  <a:srgbClr val="1B587C"/>
                </a:solidFill>
              </a:rPr>
              <a:t>The revival began shortly after the financial Panic of 1857.</a:t>
            </a:r>
          </a:p>
          <a:p>
            <a:r>
              <a:rPr lang="en-US" sz="3200" dirty="0" smtClean="0">
                <a:solidFill>
                  <a:srgbClr val="1B587C"/>
                </a:solidFill>
              </a:rPr>
              <a:t>Someone hired Jay </a:t>
            </a:r>
            <a:r>
              <a:rPr lang="en-US" sz="3200" dirty="0" err="1" smtClean="0">
                <a:solidFill>
                  <a:srgbClr val="1B587C"/>
                </a:solidFill>
              </a:rPr>
              <a:t>Lanphier</a:t>
            </a:r>
            <a:r>
              <a:rPr lang="en-US" sz="3200" dirty="0" smtClean="0">
                <a:solidFill>
                  <a:srgbClr val="1B587C"/>
                </a:solidFill>
              </a:rPr>
              <a:t> to go door to door evangelizing.</a:t>
            </a:r>
          </a:p>
          <a:p>
            <a:r>
              <a:rPr lang="en-US" sz="3200" dirty="0" smtClean="0">
                <a:solidFill>
                  <a:srgbClr val="1B587C"/>
                </a:solidFill>
              </a:rPr>
              <a:t>He reasoned that people were not working from 12-1.</a:t>
            </a:r>
          </a:p>
          <a:p>
            <a:r>
              <a:rPr lang="en-US" sz="3200" dirty="0" smtClean="0">
                <a:solidFill>
                  <a:srgbClr val="1B587C"/>
                </a:solidFill>
              </a:rPr>
              <a:t>He decided to hold weekly prayer meetings in New York City.</a:t>
            </a:r>
          </a:p>
        </p:txBody>
      </p:sp>
      <p:sp>
        <p:nvSpPr>
          <p:cNvPr id="4" name="Footer Placeholder 3"/>
          <p:cNvSpPr>
            <a:spLocks noGrp="1"/>
          </p:cNvSpPr>
          <p:nvPr>
            <p:ph type="ftr" sz="quarter" idx="11"/>
          </p:nvPr>
        </p:nvSpPr>
        <p:spPr>
          <a:xfrm>
            <a:off x="914400" y="6172200"/>
            <a:ext cx="5334000" cy="457200"/>
          </a:xfrm>
        </p:spPr>
        <p:txBody>
          <a:bodyPr/>
          <a:lstStyle/>
          <a:p>
            <a:r>
              <a:rPr lang="en-US" sz="2000" dirty="0" smtClean="0">
                <a:solidFill>
                  <a:srgbClr val="1B587C"/>
                </a:solidFill>
              </a:rPr>
              <a:t>John Hannah, RHMA Conference, Morton, IL</a:t>
            </a:r>
            <a:endParaRPr lang="en-US" sz="2000" dirty="0">
              <a:solidFill>
                <a:srgbClr val="1B587C"/>
              </a:solidFill>
            </a:endParaRPr>
          </a:p>
        </p:txBody>
      </p:sp>
    </p:spTree>
    <p:extLst>
      <p:ext uri="{BB962C8B-B14F-4D97-AF65-F5344CB8AC3E}">
        <p14:creationId xmlns:p14="http://schemas.microsoft.com/office/powerpoint/2010/main" val="271292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b="1" dirty="0" smtClean="0">
                <a:solidFill>
                  <a:schemeClr val="accent3">
                    <a:lumMod val="75000"/>
                  </a:schemeClr>
                </a:solidFill>
              </a:rPr>
              <a:t>The Prayer Meeting Revival</a:t>
            </a:r>
            <a:endParaRPr lang="en-US" b="1" dirty="0">
              <a:solidFill>
                <a:schemeClr val="accent3">
                  <a:lumMod val="75000"/>
                </a:schemeClr>
              </a:solidFill>
            </a:endParaRPr>
          </a:p>
        </p:txBody>
      </p:sp>
      <p:sp>
        <p:nvSpPr>
          <p:cNvPr id="12" name="Content Placeholder 11"/>
          <p:cNvSpPr>
            <a:spLocks noGrp="1"/>
          </p:cNvSpPr>
          <p:nvPr>
            <p:ph sz="quarter" idx="1"/>
          </p:nvPr>
        </p:nvSpPr>
        <p:spPr/>
        <p:txBody>
          <a:bodyPr>
            <a:normAutofit/>
          </a:bodyPr>
          <a:lstStyle/>
          <a:p>
            <a:r>
              <a:rPr lang="en-US" sz="3200" dirty="0">
                <a:solidFill>
                  <a:srgbClr val="1B587C"/>
                </a:solidFill>
              </a:rPr>
              <a:t>He sent out 100,000 handbills.</a:t>
            </a:r>
          </a:p>
          <a:p>
            <a:r>
              <a:rPr lang="en-US" sz="3200" dirty="0" smtClean="0">
                <a:solidFill>
                  <a:srgbClr val="1B587C"/>
                </a:solidFill>
              </a:rPr>
              <a:t>The </a:t>
            </a:r>
            <a:r>
              <a:rPr lang="en-US" sz="3200" dirty="0">
                <a:solidFill>
                  <a:srgbClr val="1B587C"/>
                </a:solidFill>
              </a:rPr>
              <a:t>first week 6 people showed up.</a:t>
            </a:r>
          </a:p>
          <a:p>
            <a:r>
              <a:rPr lang="en-US" sz="3200" dirty="0">
                <a:solidFill>
                  <a:srgbClr val="1B587C"/>
                </a:solidFill>
              </a:rPr>
              <a:t>Two weeks later 30 showed up.</a:t>
            </a:r>
          </a:p>
          <a:p>
            <a:r>
              <a:rPr lang="en-US" sz="3200" dirty="0">
                <a:solidFill>
                  <a:srgbClr val="1B587C"/>
                </a:solidFill>
              </a:rPr>
              <a:t>Finally, he held prayer meetings every day.</a:t>
            </a:r>
          </a:p>
        </p:txBody>
      </p:sp>
      <p:sp>
        <p:nvSpPr>
          <p:cNvPr id="4" name="Footer Placeholder 3"/>
          <p:cNvSpPr>
            <a:spLocks noGrp="1"/>
          </p:cNvSpPr>
          <p:nvPr>
            <p:ph type="ftr" sz="quarter" idx="11"/>
          </p:nvPr>
        </p:nvSpPr>
        <p:spPr>
          <a:xfrm>
            <a:off x="914400" y="6172200"/>
            <a:ext cx="5334000" cy="457200"/>
          </a:xfrm>
        </p:spPr>
        <p:txBody>
          <a:bodyPr/>
          <a:lstStyle/>
          <a:p>
            <a:r>
              <a:rPr lang="en-US" sz="2000" dirty="0" smtClean="0">
                <a:solidFill>
                  <a:srgbClr val="1B587C"/>
                </a:solidFill>
              </a:rPr>
              <a:t>John Hannah, RHMA Conference, Morton, IL</a:t>
            </a:r>
            <a:endParaRPr lang="en-US" sz="2000" dirty="0">
              <a:solidFill>
                <a:srgbClr val="1B587C"/>
              </a:solidFill>
            </a:endParaRPr>
          </a:p>
        </p:txBody>
      </p:sp>
    </p:spTree>
    <p:extLst>
      <p:ext uri="{BB962C8B-B14F-4D97-AF65-F5344CB8AC3E}">
        <p14:creationId xmlns:p14="http://schemas.microsoft.com/office/powerpoint/2010/main" val="281147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b="1" dirty="0" smtClean="0">
                <a:solidFill>
                  <a:schemeClr val="accent3">
                    <a:lumMod val="75000"/>
                  </a:schemeClr>
                </a:solidFill>
              </a:rPr>
              <a:t>The Prayer Meeting Revival</a:t>
            </a:r>
            <a:endParaRPr lang="en-US" b="1" dirty="0">
              <a:solidFill>
                <a:schemeClr val="accent3">
                  <a:lumMod val="75000"/>
                </a:schemeClr>
              </a:solidFill>
            </a:endParaRPr>
          </a:p>
        </p:txBody>
      </p:sp>
      <p:sp>
        <p:nvSpPr>
          <p:cNvPr id="12" name="Content Placeholder 11"/>
          <p:cNvSpPr>
            <a:spLocks noGrp="1"/>
          </p:cNvSpPr>
          <p:nvPr>
            <p:ph sz="quarter" idx="1"/>
          </p:nvPr>
        </p:nvSpPr>
        <p:spPr/>
        <p:txBody>
          <a:bodyPr>
            <a:noAutofit/>
          </a:bodyPr>
          <a:lstStyle/>
          <a:p>
            <a:r>
              <a:rPr lang="en-US" sz="3200" dirty="0" smtClean="0">
                <a:solidFill>
                  <a:srgbClr val="1B587C"/>
                </a:solidFill>
              </a:rPr>
              <a:t>The Dutch Reformed Church and every other New York City church were meeting at lunch for prayer.</a:t>
            </a:r>
          </a:p>
          <a:p>
            <a:r>
              <a:rPr lang="en-US" sz="3200" dirty="0" smtClean="0">
                <a:solidFill>
                  <a:srgbClr val="1B587C"/>
                </a:solidFill>
              </a:rPr>
              <a:t>No preachers ran these meetings.</a:t>
            </a:r>
          </a:p>
          <a:p>
            <a:r>
              <a:rPr lang="en-US" sz="3200" dirty="0" smtClean="0">
                <a:solidFill>
                  <a:srgbClr val="1B587C"/>
                </a:solidFill>
              </a:rPr>
              <a:t>They had prayer lists. If you have prayer lists with peoples’ names on them, you will be more likely to talk to them about the Lord.</a:t>
            </a:r>
          </a:p>
        </p:txBody>
      </p:sp>
      <p:sp>
        <p:nvSpPr>
          <p:cNvPr id="4" name="Footer Placeholder 3"/>
          <p:cNvSpPr>
            <a:spLocks noGrp="1"/>
          </p:cNvSpPr>
          <p:nvPr>
            <p:ph type="ftr" sz="quarter" idx="11"/>
          </p:nvPr>
        </p:nvSpPr>
        <p:spPr>
          <a:xfrm>
            <a:off x="914400" y="6172200"/>
            <a:ext cx="5334000" cy="457200"/>
          </a:xfrm>
        </p:spPr>
        <p:txBody>
          <a:bodyPr/>
          <a:lstStyle/>
          <a:p>
            <a:r>
              <a:rPr lang="en-US" sz="2000" dirty="0" smtClean="0">
                <a:solidFill>
                  <a:srgbClr val="1B587C"/>
                </a:solidFill>
              </a:rPr>
              <a:t>John Hannah, RHMA Conference, Morton, IL</a:t>
            </a:r>
            <a:endParaRPr lang="en-US" sz="2000" dirty="0">
              <a:solidFill>
                <a:srgbClr val="1B587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b="1" dirty="0" smtClean="0">
                <a:solidFill>
                  <a:schemeClr val="accent3">
                    <a:lumMod val="75000"/>
                  </a:schemeClr>
                </a:solidFill>
              </a:rPr>
              <a:t>The Prayer Meeting Revival</a:t>
            </a:r>
            <a:endParaRPr lang="en-US" b="1" dirty="0">
              <a:solidFill>
                <a:schemeClr val="accent3">
                  <a:lumMod val="75000"/>
                </a:schemeClr>
              </a:solidFill>
            </a:endParaRPr>
          </a:p>
        </p:txBody>
      </p:sp>
      <p:sp>
        <p:nvSpPr>
          <p:cNvPr id="12" name="Content Placeholder 11"/>
          <p:cNvSpPr>
            <a:spLocks noGrp="1"/>
          </p:cNvSpPr>
          <p:nvPr>
            <p:ph sz="quarter" idx="1"/>
          </p:nvPr>
        </p:nvSpPr>
        <p:spPr/>
        <p:txBody>
          <a:bodyPr>
            <a:noAutofit/>
          </a:bodyPr>
          <a:lstStyle/>
          <a:p>
            <a:r>
              <a:rPr lang="en-US" sz="3200" dirty="0" smtClean="0">
                <a:solidFill>
                  <a:srgbClr val="1B587C"/>
                </a:solidFill>
              </a:rPr>
              <a:t>At 5 minutes to 1 a song would be announced. They would sing a song and leave. </a:t>
            </a:r>
          </a:p>
          <a:p>
            <a:r>
              <a:rPr lang="en-US" sz="3200" dirty="0" smtClean="0">
                <a:solidFill>
                  <a:srgbClr val="1B587C"/>
                </a:solidFill>
              </a:rPr>
              <a:t>The prayer meeting phenomenon spread to every major city in the U.S.</a:t>
            </a:r>
          </a:p>
        </p:txBody>
      </p:sp>
      <p:sp>
        <p:nvSpPr>
          <p:cNvPr id="4" name="Footer Placeholder 3"/>
          <p:cNvSpPr>
            <a:spLocks noGrp="1"/>
          </p:cNvSpPr>
          <p:nvPr>
            <p:ph type="ftr" sz="quarter" idx="11"/>
          </p:nvPr>
        </p:nvSpPr>
        <p:spPr>
          <a:xfrm>
            <a:off x="914400" y="6172200"/>
            <a:ext cx="5334000" cy="457200"/>
          </a:xfrm>
        </p:spPr>
        <p:txBody>
          <a:bodyPr/>
          <a:lstStyle/>
          <a:p>
            <a:r>
              <a:rPr lang="en-US" sz="2000" dirty="0" smtClean="0">
                <a:solidFill>
                  <a:srgbClr val="1B587C"/>
                </a:solidFill>
              </a:rPr>
              <a:t>John Hannah, RHMA Conference, Morton, IL</a:t>
            </a:r>
            <a:endParaRPr lang="en-US" sz="2000" dirty="0">
              <a:solidFill>
                <a:srgbClr val="1B587C"/>
              </a:solidFill>
            </a:endParaRPr>
          </a:p>
        </p:txBody>
      </p:sp>
    </p:spTree>
    <p:extLst>
      <p:ext uri="{BB962C8B-B14F-4D97-AF65-F5344CB8AC3E}">
        <p14:creationId xmlns:p14="http://schemas.microsoft.com/office/powerpoint/2010/main" val="147007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accent1"/>
                </a:solidFill>
              </a:rPr>
              <a:t>Our Nation’s Founding Documents</a:t>
            </a:r>
            <a:endParaRPr lang="en-US" dirty="0">
              <a:solidFill>
                <a:schemeClr val="accent1"/>
              </a:solidFill>
            </a:endParaRPr>
          </a:p>
        </p:txBody>
      </p:sp>
      <p:sp>
        <p:nvSpPr>
          <p:cNvPr id="3" name="Content Placeholder 2"/>
          <p:cNvSpPr>
            <a:spLocks noGrp="1"/>
          </p:cNvSpPr>
          <p:nvPr>
            <p:ph sz="quarter" idx="1"/>
          </p:nvPr>
        </p:nvSpPr>
        <p:spPr>
          <a:xfrm>
            <a:off x="914400" y="1447800"/>
            <a:ext cx="8229600" cy="4572000"/>
          </a:xfrm>
        </p:spPr>
        <p:txBody>
          <a:bodyPr>
            <a:noAutofit/>
          </a:bodyPr>
          <a:lstStyle/>
          <a:p>
            <a:r>
              <a:rPr lang="en-US" sz="3200" b="1" dirty="0" smtClean="0">
                <a:solidFill>
                  <a:schemeClr val="accent3"/>
                </a:solidFill>
              </a:rPr>
              <a:t>In our Declaration of Independence, for example, there is reference to “Nature’s God,” to “their Creator,” and to “the protection of Divine Providence.”</a:t>
            </a:r>
          </a:p>
          <a:p>
            <a:r>
              <a:rPr lang="en-US" sz="3200" b="1" dirty="0" smtClean="0">
                <a:solidFill>
                  <a:schemeClr val="accent3"/>
                </a:solidFill>
              </a:rPr>
              <a:t>Nowhere in our founding documents is there a reference to Jesus Christ. Why not?</a:t>
            </a:r>
          </a:p>
          <a:p>
            <a:r>
              <a:rPr lang="en-US" sz="3200" b="1" dirty="0" smtClean="0">
                <a:solidFill>
                  <a:schemeClr val="accent3"/>
                </a:solidFill>
              </a:rPr>
              <a:t>Because they could not agree on who Jesus is.</a:t>
            </a:r>
            <a:endParaRPr lang="en-US" sz="3200" dirty="0" smtClean="0">
              <a:solidFill>
                <a:schemeClr val="accent3"/>
              </a:solidFill>
            </a:endParaRPr>
          </a:p>
        </p:txBody>
      </p:sp>
      <p:sp>
        <p:nvSpPr>
          <p:cNvPr id="4" name="Footer Placeholder 3"/>
          <p:cNvSpPr>
            <a:spLocks noGrp="1"/>
          </p:cNvSpPr>
          <p:nvPr>
            <p:ph type="ftr" sz="quarter" idx="11"/>
          </p:nvPr>
        </p:nvSpPr>
        <p:spPr>
          <a:xfrm>
            <a:off x="914400" y="6172200"/>
            <a:ext cx="4724400" cy="457200"/>
          </a:xfrm>
        </p:spPr>
        <p:txBody>
          <a:bodyPr/>
          <a:lstStyle/>
          <a:p>
            <a:r>
              <a:rPr lang="en-US" sz="2000" b="1" dirty="0" smtClean="0">
                <a:solidFill>
                  <a:schemeClr val="accent3"/>
                </a:solidFill>
              </a:rPr>
              <a:t>John Hannah, RHMA lecture, April, 2009</a:t>
            </a:r>
            <a:endParaRPr lang="en-US" sz="2000" b="1"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b="1" dirty="0" smtClean="0">
                <a:solidFill>
                  <a:schemeClr val="accent3">
                    <a:lumMod val="75000"/>
                  </a:schemeClr>
                </a:solidFill>
              </a:rPr>
              <a:t>The Spread of the Revival</a:t>
            </a:r>
            <a:endParaRPr lang="en-US" b="1" dirty="0">
              <a:solidFill>
                <a:schemeClr val="accent3">
                  <a:lumMod val="75000"/>
                </a:schemeClr>
              </a:solidFill>
            </a:endParaRPr>
          </a:p>
        </p:txBody>
      </p:sp>
      <p:sp>
        <p:nvSpPr>
          <p:cNvPr id="12" name="Content Placeholder 11"/>
          <p:cNvSpPr>
            <a:spLocks noGrp="1"/>
          </p:cNvSpPr>
          <p:nvPr>
            <p:ph sz="quarter" idx="1"/>
          </p:nvPr>
        </p:nvSpPr>
        <p:spPr/>
        <p:txBody>
          <a:bodyPr>
            <a:noAutofit/>
          </a:bodyPr>
          <a:lstStyle/>
          <a:p>
            <a:r>
              <a:rPr lang="en-US" sz="3200" dirty="0" smtClean="0">
                <a:solidFill>
                  <a:srgbClr val="1B587C"/>
                </a:solidFill>
              </a:rPr>
              <a:t>In Baptist Churches in New York City there were 70,000 accessions.</a:t>
            </a:r>
          </a:p>
          <a:p>
            <a:r>
              <a:rPr lang="en-US" sz="3200" dirty="0" smtClean="0">
                <a:solidFill>
                  <a:srgbClr val="1B587C"/>
                </a:solidFill>
              </a:rPr>
              <a:t>Between 500,000 and a million people were converted to Christ in America.</a:t>
            </a:r>
          </a:p>
          <a:p>
            <a:r>
              <a:rPr lang="en-US" sz="3200" dirty="0" smtClean="0">
                <a:solidFill>
                  <a:srgbClr val="1B587C"/>
                </a:solidFill>
              </a:rPr>
              <a:t>The Awakening spread to Ireland. A half million were converted to Christ. Prisons were shut down.</a:t>
            </a:r>
          </a:p>
        </p:txBody>
      </p:sp>
      <p:sp>
        <p:nvSpPr>
          <p:cNvPr id="4" name="Footer Placeholder 3"/>
          <p:cNvSpPr>
            <a:spLocks noGrp="1"/>
          </p:cNvSpPr>
          <p:nvPr>
            <p:ph type="ftr" sz="quarter" idx="11"/>
          </p:nvPr>
        </p:nvSpPr>
        <p:spPr>
          <a:xfrm>
            <a:off x="914400" y="6172200"/>
            <a:ext cx="5334000" cy="457200"/>
          </a:xfrm>
        </p:spPr>
        <p:txBody>
          <a:bodyPr/>
          <a:lstStyle/>
          <a:p>
            <a:r>
              <a:rPr lang="en-US" sz="2000" dirty="0" smtClean="0">
                <a:solidFill>
                  <a:srgbClr val="1B587C"/>
                </a:solidFill>
              </a:rPr>
              <a:t>John Hannah, RHMA Conference, Morton, IL</a:t>
            </a:r>
            <a:endParaRPr lang="en-US" sz="2000" dirty="0">
              <a:solidFill>
                <a:srgbClr val="1B587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b="1" dirty="0" smtClean="0">
                <a:solidFill>
                  <a:schemeClr val="accent3">
                    <a:lumMod val="75000"/>
                  </a:schemeClr>
                </a:solidFill>
              </a:rPr>
              <a:t>The Spread of the Revival</a:t>
            </a:r>
            <a:endParaRPr lang="en-US" b="1" dirty="0">
              <a:solidFill>
                <a:schemeClr val="accent3">
                  <a:lumMod val="75000"/>
                </a:schemeClr>
              </a:solidFill>
            </a:endParaRPr>
          </a:p>
        </p:txBody>
      </p:sp>
      <p:sp>
        <p:nvSpPr>
          <p:cNvPr id="12" name="Content Placeholder 11"/>
          <p:cNvSpPr>
            <a:spLocks noGrp="1"/>
          </p:cNvSpPr>
          <p:nvPr>
            <p:ph sz="quarter" idx="1"/>
          </p:nvPr>
        </p:nvSpPr>
        <p:spPr/>
        <p:txBody>
          <a:bodyPr>
            <a:noAutofit/>
          </a:bodyPr>
          <a:lstStyle/>
          <a:p>
            <a:r>
              <a:rPr lang="en-US" sz="3200" dirty="0" smtClean="0">
                <a:solidFill>
                  <a:srgbClr val="1B587C"/>
                </a:solidFill>
              </a:rPr>
              <a:t>The revival spread to Scotland and Wales and England.</a:t>
            </a:r>
          </a:p>
          <a:p>
            <a:r>
              <a:rPr lang="en-US" sz="3200" dirty="0" smtClean="0">
                <a:solidFill>
                  <a:srgbClr val="1B587C"/>
                </a:solidFill>
              </a:rPr>
              <a:t>1 million converts in England.</a:t>
            </a:r>
          </a:p>
          <a:p>
            <a:r>
              <a:rPr lang="en-US" sz="3200" dirty="0" smtClean="0">
                <a:solidFill>
                  <a:srgbClr val="1B587C"/>
                </a:solidFill>
              </a:rPr>
              <a:t>The revival spread even to Australia, New Zealand, Hawaii, and Fiji</a:t>
            </a:r>
          </a:p>
        </p:txBody>
      </p:sp>
      <p:sp>
        <p:nvSpPr>
          <p:cNvPr id="4" name="Footer Placeholder 3"/>
          <p:cNvSpPr>
            <a:spLocks noGrp="1"/>
          </p:cNvSpPr>
          <p:nvPr>
            <p:ph type="ftr" sz="quarter" idx="11"/>
          </p:nvPr>
        </p:nvSpPr>
        <p:spPr>
          <a:xfrm>
            <a:off x="914400" y="6172200"/>
            <a:ext cx="5334000" cy="457200"/>
          </a:xfrm>
        </p:spPr>
        <p:txBody>
          <a:bodyPr/>
          <a:lstStyle/>
          <a:p>
            <a:r>
              <a:rPr lang="en-US" sz="2000" dirty="0" smtClean="0">
                <a:solidFill>
                  <a:srgbClr val="1B587C"/>
                </a:solidFill>
              </a:rPr>
              <a:t>John Hannah, RHMA Conference, Morton, IL</a:t>
            </a:r>
            <a:endParaRPr lang="en-US" sz="2000" dirty="0">
              <a:solidFill>
                <a:srgbClr val="1B587C"/>
              </a:solidFill>
            </a:endParaRPr>
          </a:p>
        </p:txBody>
      </p:sp>
    </p:spTree>
    <p:extLst>
      <p:ext uri="{BB962C8B-B14F-4D97-AF65-F5344CB8AC3E}">
        <p14:creationId xmlns:p14="http://schemas.microsoft.com/office/powerpoint/2010/main" val="7982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b="1" dirty="0" smtClean="0">
                <a:solidFill>
                  <a:schemeClr val="accent3">
                    <a:lumMod val="75000"/>
                  </a:schemeClr>
                </a:solidFill>
              </a:rPr>
              <a:t>The Impact of the Revival</a:t>
            </a:r>
            <a:endParaRPr lang="en-US" b="1" dirty="0">
              <a:solidFill>
                <a:schemeClr val="accent3">
                  <a:lumMod val="75000"/>
                </a:schemeClr>
              </a:solidFill>
            </a:endParaRPr>
          </a:p>
        </p:txBody>
      </p:sp>
      <p:sp>
        <p:nvSpPr>
          <p:cNvPr id="12" name="Content Placeholder 11"/>
          <p:cNvSpPr>
            <a:spLocks noGrp="1"/>
          </p:cNvSpPr>
          <p:nvPr>
            <p:ph sz="quarter" idx="1"/>
          </p:nvPr>
        </p:nvSpPr>
        <p:spPr/>
        <p:txBody>
          <a:bodyPr>
            <a:noAutofit/>
          </a:bodyPr>
          <a:lstStyle/>
          <a:p>
            <a:r>
              <a:rPr lang="en-US" sz="3200" dirty="0" smtClean="0">
                <a:solidFill>
                  <a:srgbClr val="1B587C"/>
                </a:solidFill>
              </a:rPr>
              <a:t>D. L. Moody was influenced, began Moody Bible Institute.</a:t>
            </a:r>
          </a:p>
          <a:p>
            <a:r>
              <a:rPr lang="en-US" sz="3200" dirty="0" smtClean="0">
                <a:solidFill>
                  <a:srgbClr val="1B587C"/>
                </a:solidFill>
              </a:rPr>
              <a:t>William Booth founded the Salvation Army.</a:t>
            </a:r>
          </a:p>
          <a:p>
            <a:r>
              <a:rPr lang="en-US" sz="3200" dirty="0" smtClean="0">
                <a:solidFill>
                  <a:srgbClr val="1B587C"/>
                </a:solidFill>
              </a:rPr>
              <a:t>The YMCA was able to expand its ministry.</a:t>
            </a:r>
          </a:p>
          <a:p>
            <a:r>
              <a:rPr lang="en-US" sz="3200" dirty="0" smtClean="0">
                <a:solidFill>
                  <a:srgbClr val="1B587C"/>
                </a:solidFill>
              </a:rPr>
              <a:t>Charles Haddon Spurgeon had great success in England because of the Revival.</a:t>
            </a:r>
          </a:p>
        </p:txBody>
      </p:sp>
      <p:sp>
        <p:nvSpPr>
          <p:cNvPr id="4" name="Footer Placeholder 3"/>
          <p:cNvSpPr>
            <a:spLocks noGrp="1"/>
          </p:cNvSpPr>
          <p:nvPr>
            <p:ph type="ftr" sz="quarter" idx="11"/>
          </p:nvPr>
        </p:nvSpPr>
        <p:spPr>
          <a:xfrm>
            <a:off x="914400" y="6172200"/>
            <a:ext cx="5334000" cy="457200"/>
          </a:xfrm>
        </p:spPr>
        <p:txBody>
          <a:bodyPr/>
          <a:lstStyle/>
          <a:p>
            <a:r>
              <a:rPr lang="en-US" sz="2000" dirty="0" smtClean="0">
                <a:solidFill>
                  <a:srgbClr val="1B587C"/>
                </a:solidFill>
              </a:rPr>
              <a:t>John Hannah, RHMA Conference, Morton, IL</a:t>
            </a:r>
            <a:endParaRPr lang="en-US" sz="2000" dirty="0">
              <a:solidFill>
                <a:srgbClr val="1B587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b="1" dirty="0" smtClean="0">
                <a:solidFill>
                  <a:schemeClr val="accent3">
                    <a:lumMod val="75000"/>
                  </a:schemeClr>
                </a:solidFill>
              </a:rPr>
              <a:t>The Impact of the Revival</a:t>
            </a:r>
            <a:endParaRPr lang="en-US" b="1" dirty="0">
              <a:solidFill>
                <a:schemeClr val="accent3">
                  <a:lumMod val="75000"/>
                </a:schemeClr>
              </a:solidFill>
            </a:endParaRPr>
          </a:p>
        </p:txBody>
      </p:sp>
      <p:sp>
        <p:nvSpPr>
          <p:cNvPr id="12" name="Content Placeholder 11"/>
          <p:cNvSpPr>
            <a:spLocks noGrp="1"/>
          </p:cNvSpPr>
          <p:nvPr>
            <p:ph sz="quarter" idx="1"/>
          </p:nvPr>
        </p:nvSpPr>
        <p:spPr/>
        <p:txBody>
          <a:bodyPr>
            <a:noAutofit/>
          </a:bodyPr>
          <a:lstStyle/>
          <a:p>
            <a:r>
              <a:rPr lang="en-US" sz="3200" dirty="0" smtClean="0">
                <a:solidFill>
                  <a:srgbClr val="1B587C"/>
                </a:solidFill>
              </a:rPr>
              <a:t>Many Bible Institutes founded.</a:t>
            </a:r>
          </a:p>
          <a:p>
            <a:pPr lvl="1"/>
            <a:r>
              <a:rPr lang="en-US" sz="3200" dirty="0" smtClean="0">
                <a:solidFill>
                  <a:srgbClr val="1B587C"/>
                </a:solidFill>
              </a:rPr>
              <a:t>Philadelphia School of the Bible; Northwestern Bible Institute; Moody Bible Institute; Spurgeon’s Pastor’s College</a:t>
            </a:r>
          </a:p>
          <a:p>
            <a:r>
              <a:rPr lang="en-US" sz="3200" dirty="0" smtClean="0">
                <a:solidFill>
                  <a:srgbClr val="1B587C"/>
                </a:solidFill>
              </a:rPr>
              <a:t>J. Hudson Taylor began the China Inland Mission.</a:t>
            </a:r>
          </a:p>
          <a:p>
            <a:r>
              <a:rPr lang="en-US" sz="3200" dirty="0" smtClean="0">
                <a:solidFill>
                  <a:srgbClr val="1B587C"/>
                </a:solidFill>
              </a:rPr>
              <a:t>Secularism was held at bay for almost 80 years!</a:t>
            </a:r>
          </a:p>
        </p:txBody>
      </p:sp>
      <p:sp>
        <p:nvSpPr>
          <p:cNvPr id="4" name="Footer Placeholder 3"/>
          <p:cNvSpPr>
            <a:spLocks noGrp="1"/>
          </p:cNvSpPr>
          <p:nvPr>
            <p:ph type="ftr" sz="quarter" idx="11"/>
          </p:nvPr>
        </p:nvSpPr>
        <p:spPr>
          <a:xfrm>
            <a:off x="914400" y="6172200"/>
            <a:ext cx="5334000" cy="457200"/>
          </a:xfrm>
        </p:spPr>
        <p:txBody>
          <a:bodyPr/>
          <a:lstStyle/>
          <a:p>
            <a:r>
              <a:rPr lang="en-US" sz="2000" dirty="0" smtClean="0">
                <a:solidFill>
                  <a:srgbClr val="1B587C"/>
                </a:solidFill>
              </a:rPr>
              <a:t>John Hannah, RHMA Conference, Morton, IL</a:t>
            </a:r>
            <a:endParaRPr lang="en-US" sz="2000" dirty="0">
              <a:solidFill>
                <a:srgbClr val="1B587C"/>
              </a:solidFill>
            </a:endParaRPr>
          </a:p>
        </p:txBody>
      </p:sp>
    </p:spTree>
    <p:extLst>
      <p:ext uri="{BB962C8B-B14F-4D97-AF65-F5344CB8AC3E}">
        <p14:creationId xmlns:p14="http://schemas.microsoft.com/office/powerpoint/2010/main" val="131970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rgbClr val="FF0000"/>
                </a:solidFill>
              </a:rPr>
              <a:t>What Can We Learn?</a:t>
            </a:r>
            <a:endParaRPr lang="en-US" sz="5400" dirty="0">
              <a:solidFill>
                <a:srgbClr val="FF0000"/>
              </a:solidFill>
            </a:endParaRPr>
          </a:p>
        </p:txBody>
      </p:sp>
      <p:sp>
        <p:nvSpPr>
          <p:cNvPr id="3" name="Subtitle 2"/>
          <p:cNvSpPr>
            <a:spLocks noGrp="1"/>
          </p:cNvSpPr>
          <p:nvPr>
            <p:ph type="body" idx="1"/>
          </p:nvPr>
        </p:nvSpPr>
        <p:spPr/>
        <p:txBody>
          <a:bodyPr>
            <a:normAutofit/>
          </a:bodyPr>
          <a:lstStyle/>
          <a:p>
            <a:r>
              <a:rPr lang="en-US" sz="3600" b="1" dirty="0" smtClean="0">
                <a:solidFill>
                  <a:schemeClr val="accent3"/>
                </a:solidFill>
              </a:rPr>
              <a:t>2019</a:t>
            </a:r>
            <a:endParaRPr lang="en-US" sz="3600" b="1" dirty="0" smtClean="0">
              <a:solidFill>
                <a:schemeClr val="accent3"/>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b="1" dirty="0" smtClean="0">
                <a:solidFill>
                  <a:srgbClr val="1B587C"/>
                </a:solidFill>
              </a:rPr>
              <a:t>What Can We Learn?</a:t>
            </a:r>
            <a:endParaRPr lang="en-US" b="1" dirty="0">
              <a:solidFill>
                <a:srgbClr val="1B587C"/>
              </a:solidFill>
            </a:endParaRPr>
          </a:p>
        </p:txBody>
      </p:sp>
      <p:sp>
        <p:nvSpPr>
          <p:cNvPr id="12" name="Content Placeholder 11"/>
          <p:cNvSpPr>
            <a:spLocks noGrp="1"/>
          </p:cNvSpPr>
          <p:nvPr>
            <p:ph sz="quarter" idx="1"/>
          </p:nvPr>
        </p:nvSpPr>
        <p:spPr>
          <a:xfrm>
            <a:off x="914400" y="1447800"/>
            <a:ext cx="7772400" cy="5029200"/>
          </a:xfrm>
        </p:spPr>
        <p:txBody>
          <a:bodyPr>
            <a:noAutofit/>
          </a:bodyPr>
          <a:lstStyle/>
          <a:p>
            <a:r>
              <a:rPr lang="en-US" sz="3200" dirty="0" smtClean="0">
                <a:solidFill>
                  <a:srgbClr val="1B587C"/>
                </a:solidFill>
              </a:rPr>
              <a:t>America is in rough shape.</a:t>
            </a:r>
          </a:p>
          <a:p>
            <a:r>
              <a:rPr lang="en-US" sz="3200" dirty="0" smtClean="0">
                <a:solidFill>
                  <a:srgbClr val="1B587C"/>
                </a:solidFill>
              </a:rPr>
              <a:t>In the past God has </a:t>
            </a:r>
            <a:r>
              <a:rPr lang="en-US" sz="3200" dirty="0" err="1" smtClean="0">
                <a:solidFill>
                  <a:srgbClr val="1B587C"/>
                </a:solidFill>
              </a:rPr>
              <a:t>sovereignly</a:t>
            </a:r>
            <a:r>
              <a:rPr lang="en-US" sz="3200" dirty="0" smtClean="0">
                <a:solidFill>
                  <a:srgbClr val="1B587C"/>
                </a:solidFill>
              </a:rPr>
              <a:t> raised up people to bring revival to America.</a:t>
            </a:r>
          </a:p>
          <a:p>
            <a:r>
              <a:rPr lang="en-US" sz="3200" dirty="0" smtClean="0">
                <a:solidFill>
                  <a:srgbClr val="1B587C"/>
                </a:solidFill>
              </a:rPr>
              <a:t>It has happened three big times in the past.</a:t>
            </a:r>
          </a:p>
          <a:p>
            <a:r>
              <a:rPr lang="en-US" sz="3200" dirty="0" smtClean="0">
                <a:solidFill>
                  <a:srgbClr val="1B587C"/>
                </a:solidFill>
              </a:rPr>
              <a:t>It can happen again.</a:t>
            </a:r>
          </a:p>
          <a:p>
            <a:r>
              <a:rPr lang="en-US" sz="3200" dirty="0" smtClean="0">
                <a:solidFill>
                  <a:srgbClr val="1B587C"/>
                </a:solidFill>
              </a:rPr>
              <a:t>The most important thing you and I can do is to pray.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b="1" dirty="0" smtClean="0">
                <a:solidFill>
                  <a:srgbClr val="1B587C"/>
                </a:solidFill>
              </a:rPr>
              <a:t>What Can We Learn?</a:t>
            </a:r>
            <a:endParaRPr lang="en-US" b="1" dirty="0">
              <a:solidFill>
                <a:srgbClr val="1B587C"/>
              </a:solidFill>
            </a:endParaRPr>
          </a:p>
        </p:txBody>
      </p:sp>
      <p:sp>
        <p:nvSpPr>
          <p:cNvPr id="12" name="Content Placeholder 11"/>
          <p:cNvSpPr>
            <a:spLocks noGrp="1"/>
          </p:cNvSpPr>
          <p:nvPr>
            <p:ph sz="quarter" idx="1"/>
          </p:nvPr>
        </p:nvSpPr>
        <p:spPr>
          <a:xfrm>
            <a:off x="914400" y="1447800"/>
            <a:ext cx="7772400" cy="5029200"/>
          </a:xfrm>
        </p:spPr>
        <p:txBody>
          <a:bodyPr>
            <a:noAutofit/>
          </a:bodyPr>
          <a:lstStyle/>
          <a:p>
            <a:r>
              <a:rPr lang="en-US" sz="3200" dirty="0" smtClean="0">
                <a:solidFill>
                  <a:srgbClr val="1B587C"/>
                </a:solidFill>
              </a:rPr>
              <a:t>Pray for our country.</a:t>
            </a:r>
          </a:p>
          <a:p>
            <a:r>
              <a:rPr lang="en-US" sz="3200" dirty="0" smtClean="0">
                <a:solidFill>
                  <a:srgbClr val="1B587C"/>
                </a:solidFill>
              </a:rPr>
              <a:t>Pray that God will raise up men who will reclaim America for Christ</a:t>
            </a:r>
          </a:p>
          <a:p>
            <a:r>
              <a:rPr lang="en-US" sz="3200" dirty="0" smtClean="0">
                <a:solidFill>
                  <a:srgbClr val="1B587C"/>
                </a:solidFill>
              </a:rPr>
              <a:t>Pray for people you can lead to Jesus.</a:t>
            </a:r>
          </a:p>
        </p:txBody>
      </p:sp>
    </p:spTree>
    <p:extLst>
      <p:ext uri="{BB962C8B-B14F-4D97-AF65-F5344CB8AC3E}">
        <p14:creationId xmlns:p14="http://schemas.microsoft.com/office/powerpoint/2010/main" val="351630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1018" y="579438"/>
            <a:ext cx="7772400" cy="1477962"/>
          </a:xfrm>
        </p:spPr>
        <p:txBody>
          <a:bodyPr>
            <a:noAutofit/>
          </a:bodyPr>
          <a:lstStyle/>
          <a:p>
            <a:pPr algn="ctr"/>
            <a:r>
              <a:rPr lang="en-US" sz="3600" b="1" dirty="0" smtClean="0">
                <a:solidFill>
                  <a:srgbClr val="1B587C"/>
                </a:solidFill>
              </a:rPr>
              <a:t>The </a:t>
            </a:r>
            <a:r>
              <a:rPr lang="en-US" sz="3600" b="1" dirty="0" smtClean="0">
                <a:solidFill>
                  <a:srgbClr val="1B587C"/>
                </a:solidFill>
              </a:rPr>
              <a:t>Challenge:</a:t>
            </a:r>
            <a:r>
              <a:rPr lang="en-US" sz="3600" b="1" dirty="0" smtClean="0">
                <a:solidFill>
                  <a:srgbClr val="1B587C"/>
                </a:solidFill>
              </a:rPr>
              <a:t/>
            </a:r>
            <a:br>
              <a:rPr lang="en-US" sz="3600" b="1" dirty="0" smtClean="0">
                <a:solidFill>
                  <a:srgbClr val="1B587C"/>
                </a:solidFill>
              </a:rPr>
            </a:br>
            <a:r>
              <a:rPr lang="en-US" sz="3600" b="1" dirty="0" smtClean="0">
                <a:solidFill>
                  <a:srgbClr val="1B587C"/>
                </a:solidFill>
              </a:rPr>
              <a:t>Pick </a:t>
            </a:r>
            <a:r>
              <a:rPr lang="en-US" sz="3600" b="1" dirty="0" smtClean="0">
                <a:solidFill>
                  <a:srgbClr val="1B587C"/>
                </a:solidFill>
              </a:rPr>
              <a:t>2 </a:t>
            </a:r>
            <a:r>
              <a:rPr lang="en-US" sz="3600" b="1" dirty="0" smtClean="0">
                <a:solidFill>
                  <a:srgbClr val="1B587C"/>
                </a:solidFill>
              </a:rPr>
              <a:t>People &amp; Pray Daily for Their Salvation</a:t>
            </a:r>
            <a:endParaRPr lang="en-US" sz="3600" b="1" dirty="0">
              <a:solidFill>
                <a:srgbClr val="1B587C"/>
              </a:solidFill>
            </a:endParaRPr>
          </a:p>
        </p:txBody>
      </p:sp>
      <p:sp>
        <p:nvSpPr>
          <p:cNvPr id="12" name="Content Placeholder 11"/>
          <p:cNvSpPr>
            <a:spLocks noGrp="1"/>
          </p:cNvSpPr>
          <p:nvPr>
            <p:ph sz="quarter" idx="1"/>
          </p:nvPr>
        </p:nvSpPr>
        <p:spPr>
          <a:xfrm>
            <a:off x="883722" y="2514600"/>
            <a:ext cx="7772400" cy="4572000"/>
          </a:xfrm>
        </p:spPr>
        <p:txBody>
          <a:bodyPr>
            <a:normAutofit/>
          </a:bodyPr>
          <a:lstStyle/>
          <a:p>
            <a:pPr marL="514350" indent="-514350">
              <a:buFont typeface="+mj-lt"/>
              <a:buAutoNum type="arabicPeriod"/>
            </a:pPr>
            <a:r>
              <a:rPr lang="en-US" sz="3200" dirty="0" smtClean="0">
                <a:solidFill>
                  <a:srgbClr val="1B587C"/>
                </a:solidFill>
              </a:rPr>
              <a:t>____________________</a:t>
            </a:r>
          </a:p>
          <a:p>
            <a:pPr marL="514350" indent="-514350">
              <a:buFont typeface="+mj-lt"/>
              <a:buAutoNum type="arabicPeriod"/>
            </a:pPr>
            <a:r>
              <a:rPr lang="en-US" sz="3200" dirty="0" smtClean="0">
                <a:solidFill>
                  <a:srgbClr val="1B587C"/>
                </a:solidFill>
              </a:rPr>
              <a:t>____________________</a:t>
            </a:r>
          </a:p>
          <a:p>
            <a:pPr marL="0" indent="0">
              <a:buNone/>
            </a:pPr>
            <a:endParaRPr lang="en-US" sz="3200" dirty="0" smtClean="0">
              <a:solidFill>
                <a:srgbClr val="1B587C"/>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solidFill>
                  <a:schemeClr val="accent1"/>
                </a:solidFill>
              </a:rPr>
              <a:t>Daily, Pray This Prayer for America</a:t>
            </a:r>
            <a:endParaRPr lang="en-US" dirty="0">
              <a:solidFill>
                <a:schemeClr val="accent1"/>
              </a:solidFill>
            </a:endParaRPr>
          </a:p>
        </p:txBody>
      </p:sp>
      <p:sp>
        <p:nvSpPr>
          <p:cNvPr id="3" name="Content Placeholder 2"/>
          <p:cNvSpPr>
            <a:spLocks noGrp="1"/>
          </p:cNvSpPr>
          <p:nvPr>
            <p:ph sz="quarter" idx="1"/>
          </p:nvPr>
        </p:nvSpPr>
        <p:spPr>
          <a:ln>
            <a:noFill/>
          </a:ln>
        </p:spPr>
        <p:txBody>
          <a:bodyPr>
            <a:normAutofit lnSpcReduction="10000"/>
          </a:bodyPr>
          <a:lstStyle/>
          <a:p>
            <a:r>
              <a:rPr lang="en-US" sz="3200" b="1" dirty="0" smtClean="0">
                <a:solidFill>
                  <a:schemeClr val="accent3"/>
                </a:solidFill>
              </a:rPr>
              <a:t>God, please help the people of America to humble themselves, and pray and seek Your face through Jesus Christ, and turn from their wicked ways, so that You will hear from heaven, and will forgive their sin and heal their land.</a:t>
            </a:r>
          </a:p>
          <a:p>
            <a:pPr marL="0" indent="0">
              <a:buNone/>
            </a:pPr>
            <a:endParaRPr lang="en-US" sz="3200" b="1" dirty="0" smtClean="0">
              <a:solidFill>
                <a:schemeClr val="accent3"/>
              </a:solidFill>
            </a:endParaRPr>
          </a:p>
          <a:p>
            <a:pPr lvl="1"/>
            <a:r>
              <a:rPr lang="en-US" sz="3200" b="1" dirty="0" smtClean="0">
                <a:solidFill>
                  <a:schemeClr val="accent3"/>
                </a:solidFill>
              </a:rPr>
              <a:t>Based on 2 Chronicles 7:14</a:t>
            </a:r>
            <a:endParaRPr lang="en-US" sz="3200" b="1"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180916"/>
      </p:ext>
    </p:extLst>
  </p:cSld>
  <p:clrMapOvr>
    <a:masterClrMapping/>
  </p:clrMapOvr>
  <mc:AlternateContent xmlns:mc="http://schemas.openxmlformats.org/markup-compatibility/2006" xmlns:p14="http://schemas.microsoft.com/office/powerpoint/2010/main">
    <mc:Choice Requires="p14">
      <p:transition spd="slow" p14:dur="60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accent1"/>
                </a:solidFill>
              </a:rPr>
              <a:t>Why did the Puritans compromise with the Secularists?</a:t>
            </a:r>
            <a:endParaRPr lang="en-US" dirty="0">
              <a:solidFill>
                <a:schemeClr val="accent1"/>
              </a:solidFill>
            </a:endParaRPr>
          </a:p>
        </p:txBody>
      </p:sp>
      <p:sp>
        <p:nvSpPr>
          <p:cNvPr id="3" name="Content Placeholder 2"/>
          <p:cNvSpPr>
            <a:spLocks noGrp="1"/>
          </p:cNvSpPr>
          <p:nvPr>
            <p:ph sz="quarter" idx="1"/>
          </p:nvPr>
        </p:nvSpPr>
        <p:spPr/>
        <p:txBody>
          <a:bodyPr>
            <a:normAutofit/>
          </a:bodyPr>
          <a:lstStyle/>
          <a:p>
            <a:r>
              <a:rPr lang="en-US" sz="3200" b="1" dirty="0" smtClean="0">
                <a:solidFill>
                  <a:schemeClr val="accent3"/>
                </a:solidFill>
              </a:rPr>
              <a:t>At the Federal level, our nation began, if at all, with a small c for Christian.</a:t>
            </a:r>
          </a:p>
          <a:p>
            <a:r>
              <a:rPr lang="en-US" sz="3200" b="1" dirty="0" smtClean="0">
                <a:solidFill>
                  <a:schemeClr val="accent3"/>
                </a:solidFill>
              </a:rPr>
              <a:t>At the State level, our nation began with a Capital C for Christian.</a:t>
            </a:r>
          </a:p>
          <a:p>
            <a:r>
              <a:rPr lang="en-US" sz="3200" b="1" dirty="0" smtClean="0">
                <a:solidFill>
                  <a:schemeClr val="accent3"/>
                </a:solidFill>
              </a:rPr>
              <a:t>Why did the Puritans compromise with the Secularists?</a:t>
            </a:r>
          </a:p>
        </p:txBody>
      </p:sp>
      <p:sp>
        <p:nvSpPr>
          <p:cNvPr id="4" name="Footer Placeholder 3"/>
          <p:cNvSpPr>
            <a:spLocks noGrp="1"/>
          </p:cNvSpPr>
          <p:nvPr>
            <p:ph type="ftr" sz="quarter" idx="11"/>
          </p:nvPr>
        </p:nvSpPr>
        <p:spPr>
          <a:xfrm>
            <a:off x="914400" y="6172200"/>
            <a:ext cx="4724400" cy="457200"/>
          </a:xfrm>
        </p:spPr>
        <p:txBody>
          <a:bodyPr/>
          <a:lstStyle/>
          <a:p>
            <a:r>
              <a:rPr lang="en-US" sz="2000" b="1" dirty="0" smtClean="0">
                <a:solidFill>
                  <a:schemeClr val="accent3"/>
                </a:solidFill>
              </a:rPr>
              <a:t>John Hannah, RHMA lecture, April, 2009</a:t>
            </a:r>
            <a:endParaRPr lang="en-US" sz="2000" b="1"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accent1"/>
                </a:solidFill>
              </a:rPr>
              <a:t>Why did the Puritans compromise with the Secularists?</a:t>
            </a:r>
            <a:endParaRPr lang="en-US" dirty="0">
              <a:solidFill>
                <a:schemeClr val="accent1"/>
              </a:solidFill>
            </a:endParaRPr>
          </a:p>
        </p:txBody>
      </p:sp>
      <p:sp>
        <p:nvSpPr>
          <p:cNvPr id="3" name="Content Placeholder 2"/>
          <p:cNvSpPr>
            <a:spLocks noGrp="1"/>
          </p:cNvSpPr>
          <p:nvPr>
            <p:ph sz="quarter" idx="1"/>
          </p:nvPr>
        </p:nvSpPr>
        <p:spPr/>
        <p:txBody>
          <a:bodyPr/>
          <a:lstStyle/>
          <a:p>
            <a:r>
              <a:rPr lang="en-US" sz="3200" b="1" dirty="0" smtClean="0">
                <a:solidFill>
                  <a:schemeClr val="accent3"/>
                </a:solidFill>
              </a:rPr>
              <a:t>The Christians believed that their State Constitutions would protect them from the Federal Constitution.</a:t>
            </a:r>
          </a:p>
          <a:p>
            <a:r>
              <a:rPr lang="en-US" sz="3200" b="1" dirty="0" smtClean="0">
                <a:solidFill>
                  <a:schemeClr val="accent3"/>
                </a:solidFill>
              </a:rPr>
              <a:t>Were they right?</a:t>
            </a:r>
          </a:p>
          <a:p>
            <a:pPr lvl="1"/>
            <a:endParaRPr lang="en-US" dirty="0" smtClean="0">
              <a:solidFill>
                <a:schemeClr val="accent3"/>
              </a:solidFill>
            </a:endParaRPr>
          </a:p>
        </p:txBody>
      </p:sp>
      <p:sp>
        <p:nvSpPr>
          <p:cNvPr id="4" name="Footer Placeholder 3"/>
          <p:cNvSpPr>
            <a:spLocks noGrp="1"/>
          </p:cNvSpPr>
          <p:nvPr>
            <p:ph type="ftr" sz="quarter" idx="11"/>
          </p:nvPr>
        </p:nvSpPr>
        <p:spPr>
          <a:xfrm>
            <a:off x="914400" y="6172200"/>
            <a:ext cx="4724400" cy="457200"/>
          </a:xfrm>
        </p:spPr>
        <p:txBody>
          <a:bodyPr/>
          <a:lstStyle/>
          <a:p>
            <a:r>
              <a:rPr lang="en-US" sz="2000" b="1" dirty="0" smtClean="0">
                <a:solidFill>
                  <a:schemeClr val="accent3"/>
                </a:solidFill>
              </a:rPr>
              <a:t>John Hannah, RHMA lecture, April, 2009</a:t>
            </a:r>
            <a:endParaRPr lang="en-US" sz="2000" b="1" dirty="0">
              <a:solidFill>
                <a:schemeClr val="accent3"/>
              </a:solidFill>
            </a:endParaRPr>
          </a:p>
        </p:txBody>
      </p:sp>
    </p:spTree>
    <p:extLst>
      <p:ext uri="{BB962C8B-B14F-4D97-AF65-F5344CB8AC3E}">
        <p14:creationId xmlns:p14="http://schemas.microsoft.com/office/powerpoint/2010/main" val="13895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accent1"/>
                </a:solidFill>
              </a:rPr>
              <a:t>What would be the prevailing view of the country?</a:t>
            </a:r>
            <a:endParaRPr lang="en-US" dirty="0">
              <a:solidFill>
                <a:schemeClr val="accent1"/>
              </a:solidFill>
            </a:endParaRPr>
          </a:p>
        </p:txBody>
      </p:sp>
      <p:sp>
        <p:nvSpPr>
          <p:cNvPr id="3" name="Content Placeholder 2"/>
          <p:cNvSpPr>
            <a:spLocks noGrp="1"/>
          </p:cNvSpPr>
          <p:nvPr>
            <p:ph sz="quarter" idx="1"/>
          </p:nvPr>
        </p:nvSpPr>
        <p:spPr/>
        <p:txBody>
          <a:bodyPr>
            <a:normAutofit/>
          </a:bodyPr>
          <a:lstStyle/>
          <a:p>
            <a:r>
              <a:rPr lang="en-US" sz="3200" dirty="0" smtClean="0">
                <a:solidFill>
                  <a:schemeClr val="accent3"/>
                </a:solidFill>
              </a:rPr>
              <a:t>Our nation was founded in such a way that the majority view would prevail on a given subject.</a:t>
            </a:r>
          </a:p>
          <a:p>
            <a:r>
              <a:rPr lang="en-US" sz="3200" dirty="0" smtClean="0">
                <a:solidFill>
                  <a:schemeClr val="accent3"/>
                </a:solidFill>
              </a:rPr>
              <a:t>As long as the majority of those among the people and those in power were Christian, the nation would follow Christian principles and standards.</a:t>
            </a:r>
          </a:p>
        </p:txBody>
      </p:sp>
      <p:sp>
        <p:nvSpPr>
          <p:cNvPr id="4" name="Footer Placeholder 3"/>
          <p:cNvSpPr>
            <a:spLocks noGrp="1"/>
          </p:cNvSpPr>
          <p:nvPr>
            <p:ph type="ftr" sz="quarter" idx="11"/>
          </p:nvPr>
        </p:nvSpPr>
        <p:spPr>
          <a:xfrm>
            <a:off x="914400" y="6172200"/>
            <a:ext cx="4724400" cy="457200"/>
          </a:xfrm>
        </p:spPr>
        <p:txBody>
          <a:bodyPr/>
          <a:lstStyle/>
          <a:p>
            <a:r>
              <a:rPr lang="en-US" sz="2000" b="1" dirty="0" smtClean="0">
                <a:solidFill>
                  <a:schemeClr val="accent3"/>
                </a:solidFill>
              </a:rPr>
              <a:t>John Hannah, RHMA lecture, April, 2009</a:t>
            </a:r>
            <a:endParaRPr lang="en-US" sz="2000" b="1"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
      <a:dk1>
        <a:srgbClr val="FFFFFF"/>
      </a:dk1>
      <a:lt1>
        <a:srgbClr val="FFFFFF"/>
      </a:lt1>
      <a:dk2>
        <a:srgbClr val="FFFFFF"/>
      </a:dk2>
      <a:lt2>
        <a:srgbClr val="E3DED1"/>
      </a:lt2>
      <a:accent1>
        <a:srgbClr val="FF0000"/>
      </a:accent1>
      <a:accent2>
        <a:srgbClr val="FFFFFF"/>
      </a:accent2>
      <a:accent3>
        <a:srgbClr val="1B587C"/>
      </a:accent3>
      <a:accent4>
        <a:srgbClr val="FF0000"/>
      </a:accent4>
      <a:accent5>
        <a:srgbClr val="FFFFFF"/>
      </a:accent5>
      <a:accent6>
        <a:srgbClr val="1B587C"/>
      </a:accent6>
      <a:hlink>
        <a:srgbClr val="FF0000"/>
      </a:hlink>
      <a:folHlink>
        <a:srgbClr val="FFFFFF"/>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3349</TotalTime>
  <Words>2505</Words>
  <Application>Microsoft Office PowerPoint</Application>
  <PresentationFormat>On-screen Show (4:3)</PresentationFormat>
  <Paragraphs>425</Paragraphs>
  <Slides>69</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Calibri</vt:lpstr>
      <vt:lpstr>Franklin Gothic Book</vt:lpstr>
      <vt:lpstr>Perpetua</vt:lpstr>
      <vt:lpstr>Wingdings 2</vt:lpstr>
      <vt:lpstr>Equity</vt:lpstr>
      <vt:lpstr>Happy Birthday, America</vt:lpstr>
      <vt:lpstr>A Prayer for America</vt:lpstr>
      <vt:lpstr>Dr. John Hannah, DTS</vt:lpstr>
      <vt:lpstr>America’s Beginning</vt:lpstr>
      <vt:lpstr>America’s Beginning</vt:lpstr>
      <vt:lpstr>Our Nation’s Founding Documents</vt:lpstr>
      <vt:lpstr>Why did the Puritans compromise with the Secularists?</vt:lpstr>
      <vt:lpstr>Why did the Puritans compromise with the Secularists?</vt:lpstr>
      <vt:lpstr>What would be the prevailing view of the country?</vt:lpstr>
      <vt:lpstr>What would be the prevailing view of the country?</vt:lpstr>
      <vt:lpstr>The First Great Awakening</vt:lpstr>
      <vt:lpstr>Pastoral Influences</vt:lpstr>
      <vt:lpstr>Pastoral Influences</vt:lpstr>
      <vt:lpstr>Pastoral Influences</vt:lpstr>
      <vt:lpstr>Pastoral Influences</vt:lpstr>
      <vt:lpstr>Pastoral Influences</vt:lpstr>
      <vt:lpstr>Pastoral Influences</vt:lpstr>
      <vt:lpstr>Pastoral Influences</vt:lpstr>
      <vt:lpstr>Pastoral Influences</vt:lpstr>
      <vt:lpstr>Pastoral Influences</vt:lpstr>
      <vt:lpstr>Pastoral Influences</vt:lpstr>
      <vt:lpstr>Pastoral Influences</vt:lpstr>
      <vt:lpstr>What was the impact of these pastors?</vt:lpstr>
      <vt:lpstr>Impact of 1st Awakening Colonial Church Growth</vt:lpstr>
      <vt:lpstr>Impact of 1st Awakening Colonial Church Growth</vt:lpstr>
      <vt:lpstr>Impact of 1st Awakening Colonial Church Growth</vt:lpstr>
      <vt:lpstr>Impact of 1st Awakening Colonial Church Growth</vt:lpstr>
      <vt:lpstr>Impact of 1st Awakening Colonial Church Growth</vt:lpstr>
      <vt:lpstr>Impact of 1st Awakening Colonial Church Growth</vt:lpstr>
      <vt:lpstr>Impact of 1st Awakening Colonial Church Growth</vt:lpstr>
      <vt:lpstr>Impact of 1st Awakening Colonial Church Growth</vt:lpstr>
      <vt:lpstr>The Impact of the 1st Awakening</vt:lpstr>
      <vt:lpstr>The Impact of the 1st Awakening</vt:lpstr>
      <vt:lpstr>What can we do with what we have learned?</vt:lpstr>
      <vt:lpstr>The Second Great Awakening</vt:lpstr>
      <vt:lpstr>The Background of the 2nd Great Awakening</vt:lpstr>
      <vt:lpstr>The Background of the 2nd Great Awakening</vt:lpstr>
      <vt:lpstr>The Background of the 2nd Great Awakening</vt:lpstr>
      <vt:lpstr>The Start of the 2nd Great Awakening</vt:lpstr>
      <vt:lpstr>The Start of the 2nd Great Awakening</vt:lpstr>
      <vt:lpstr>The Start of the 2nd Great Awakening</vt:lpstr>
      <vt:lpstr>The Start of the 2nd Great Awakening</vt:lpstr>
      <vt:lpstr>Camp Meetings in the West</vt:lpstr>
      <vt:lpstr>Camp Meetings in the West</vt:lpstr>
      <vt:lpstr>The Ministry of Charles G. Finney</vt:lpstr>
      <vt:lpstr>The Ministry of Charles G. Finney</vt:lpstr>
      <vt:lpstr>The Ministry of Charles G. Finney</vt:lpstr>
      <vt:lpstr>The Ministry of Charles G. Finney</vt:lpstr>
      <vt:lpstr>Impact of the 2nd Great Awakening</vt:lpstr>
      <vt:lpstr>Impact of the 2nd Great Awakening</vt:lpstr>
      <vt:lpstr>Impact of the 2nd Great Awakening</vt:lpstr>
      <vt:lpstr>What can we do with what we have learned?</vt:lpstr>
      <vt:lpstr> The Third Great Awakening The Prayer Meeting Revival</vt:lpstr>
      <vt:lpstr>Prelude to the 3rd Awakening</vt:lpstr>
      <vt:lpstr>Prelude to the 3rd Awakening</vt:lpstr>
      <vt:lpstr>The Prayer Meeting Revival</vt:lpstr>
      <vt:lpstr>The Prayer Meeting Revival</vt:lpstr>
      <vt:lpstr>The Prayer Meeting Revival</vt:lpstr>
      <vt:lpstr>The Prayer Meeting Revival</vt:lpstr>
      <vt:lpstr>The Spread of the Revival</vt:lpstr>
      <vt:lpstr>The Spread of the Revival</vt:lpstr>
      <vt:lpstr>The Impact of the Revival</vt:lpstr>
      <vt:lpstr>The Impact of the Revival</vt:lpstr>
      <vt:lpstr>What Can We Learn?</vt:lpstr>
      <vt:lpstr>What Can We Learn?</vt:lpstr>
      <vt:lpstr>What Can We Learn?</vt:lpstr>
      <vt:lpstr>The Challenge: Pick 2 People &amp; Pray Daily for Their Salvation</vt:lpstr>
      <vt:lpstr>Daily, Pray This Prayer for America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Birthday, America?</dc:title>
  <dc:creator>James T Bartsch</dc:creator>
  <cp:lastModifiedBy>James T Bartsch</cp:lastModifiedBy>
  <cp:revision>92</cp:revision>
  <dcterms:created xsi:type="dcterms:W3CDTF">2015-06-23T15:57:20Z</dcterms:created>
  <dcterms:modified xsi:type="dcterms:W3CDTF">2019-07-02T20:23:54Z</dcterms:modified>
</cp:coreProperties>
</file>